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_rels/presentation.xml.rels" ContentType="application/vnd.openxmlformats-package.relationships+xml"/>
  <Override PartName="/ppt/slides/slide60.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57.xml" ContentType="application/vnd.openxmlformats-officedocument.presentationml.slide+xml"/>
  <Override PartName="/ppt/slides/slide9.xml" ContentType="application/vnd.openxmlformats-officedocument.presentationml.slide+xml"/>
  <Override PartName="/ppt/slides/slide52.xml" ContentType="application/vnd.openxmlformats-officedocument.presentationml.slide+xml"/>
  <Override PartName="/ppt/slides/slide4.xml" ContentType="application/vnd.openxmlformats-officedocument.presentationml.slide+xml"/>
  <Override PartName="/ppt/slides/slide26.xml" ContentType="application/vnd.openxmlformats-officedocument.presentationml.slide+xml"/>
  <Override PartName="/ppt/slides/slide51.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50.xml" ContentType="application/vnd.openxmlformats-officedocument.presentationml.slide+xml"/>
  <Override PartName="/ppt/slides/slide2.xml" ContentType="application/vnd.openxmlformats-officedocument.presentationml.slide+xml"/>
  <Override PartName="/ppt/slides/slide24.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56.xml" ContentType="application/vnd.openxmlformats-officedocument.presentationml.slide+xml"/>
  <Override PartName="/ppt/slides/slide8.xml" ContentType="application/vnd.openxmlformats-officedocument.presentationml.slide+xml"/>
  <Override PartName="/ppt/slides/_rels/slide60.xml.rels" ContentType="application/vnd.openxmlformats-package.relationships+xml"/>
  <Override PartName="/ppt/slides/_rels/slide59.xml.rels" ContentType="application/vnd.openxmlformats-package.relationships+xml"/>
  <Override PartName="/ppt/slides/_rels/slide57.xml.rels" ContentType="application/vnd.openxmlformats-package.relationships+xml"/>
  <Override PartName="/ppt/slides/_rels/slide56.xml.rels" ContentType="application/vnd.openxmlformats-package.relationships+xml"/>
  <Override PartName="/ppt/slides/_rels/slide55.xml.rels" ContentType="application/vnd.openxmlformats-package.relationships+xml"/>
  <Override PartName="/ppt/slides/_rels/slide54.xml.rels" ContentType="application/vnd.openxmlformats-package.relationships+xml"/>
  <Override PartName="/ppt/slides/_rels/slide53.xml.rels" ContentType="application/vnd.openxmlformats-package.relationships+xml"/>
  <Override PartName="/ppt/slides/_rels/slide52.xml.rels" ContentType="application/vnd.openxmlformats-package.relationships+xml"/>
  <Override PartName="/ppt/slides/_rels/slide49.xml.rels" ContentType="application/vnd.openxmlformats-package.relationships+xml"/>
  <Override PartName="/ppt/slides/_rels/slide48.xml.rels" ContentType="application/vnd.openxmlformats-package.relationships+xml"/>
  <Override PartName="/ppt/slides/_rels/slide47.xml.rels" ContentType="application/vnd.openxmlformats-package.relationships+xml"/>
  <Override PartName="/ppt/slides/_rels/slide21.xml.rels" ContentType="application/vnd.openxmlformats-package.relationships+xml"/>
  <Override PartName="/ppt/slides/_rels/slide32.xml.rels" ContentType="application/vnd.openxmlformats-package.relationships+xml"/>
  <Override PartName="/ppt/slides/_rels/slide20.xml.rels" ContentType="application/vnd.openxmlformats-package.relationships+xml"/>
  <Override PartName="/ppt/slides/_rels/slide31.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22.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50.xml.rels" ContentType="application/vnd.openxmlformats-package.relationships+xml"/>
  <Override PartName="/ppt/slides/_rels/slide5.xml.rels" ContentType="application/vnd.openxmlformats-package.relationships+xml"/>
  <Override PartName="/ppt/slides/_rels/slide27.xml.rels" ContentType="application/vnd.openxmlformats-package.relationships+xml"/>
  <Override PartName="/ppt/slides/_rels/slide19.xml.rels" ContentType="application/vnd.openxmlformats-package.relationships+xml"/>
  <Override PartName="/ppt/slides/_rels/slide12.xml.rels" ContentType="application/vnd.openxmlformats-package.relationships+xml"/>
  <Override PartName="/ppt/slides/_rels/slide4.xml.rels" ContentType="application/vnd.openxmlformats-package.relationships+xml"/>
  <Override PartName="/ppt/slides/_rels/slide18.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25.xml.rels" ContentType="application/vnd.openxmlformats-package.relationships+xml"/>
  <Override PartName="/ppt/slides/_rels/slide51.xml.rels" ContentType="application/vnd.openxmlformats-package.relationships+xml"/>
  <Override PartName="/ppt/slides/_rels/slide6.xml.rels" ContentType="application/vnd.openxmlformats-package.relationships+xml"/>
  <Override PartName="/ppt/slides/_rels/slide28.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24.xml.rels" ContentType="application/vnd.openxmlformats-package.relationships+xml"/>
  <Override PartName="/ppt/slides/_rels/slide9.xml.rels" ContentType="application/vnd.openxmlformats-package.relationships+xml"/>
  <Override PartName="/ppt/slides/_rels/slide17.xml.rels" ContentType="application/vnd.openxmlformats-package.relationships+xml"/>
  <Override PartName="/ppt/slides/_rels/slide29.xml.rels" ContentType="application/vnd.openxmlformats-package.relationships+xml"/>
  <Override PartName="/ppt/slides/_rels/slide10.xml.rels" ContentType="application/vnd.openxmlformats-package.relationships+xml"/>
  <Override PartName="/ppt/slides/_rels/slide58.xml.rels" ContentType="application/vnd.openxmlformats-package.relationships+xml"/>
  <Override PartName="/ppt/slides/_rels/slide26.xml.rels" ContentType="application/vnd.openxmlformats-package.relationships+xml"/>
  <Override PartName="/ppt/slides/_rels/slide30.xml.rels" ContentType="application/vnd.openxmlformats-package.relationships+xml"/>
  <Override PartName="/ppt/slides/_rels/slide33.xml.rels" ContentType="application/vnd.openxmlformats-package.relationships+xml"/>
  <Override PartName="/ppt/slides/_rels/slide44.xml.rels" ContentType="application/vnd.openxmlformats-package.relationships+xml"/>
  <Override PartName="/ppt/slides/_rels/slide34.xml.rels" ContentType="application/vnd.openxmlformats-package.relationships+xml"/>
  <Override PartName="/ppt/slides/_rels/slide45.xml.rels" ContentType="application/vnd.openxmlformats-package.relationships+xml"/>
  <Override PartName="/ppt/slides/_rels/slide35.xml.rels" ContentType="application/vnd.openxmlformats-package.relationships+xml"/>
  <Override PartName="/ppt/slides/_rels/slide36.xml.rels" ContentType="application/vnd.openxmlformats-package.relationships+xml"/>
  <Override PartName="/ppt/slides/_rels/slide37.xml.rels" ContentType="application/vnd.openxmlformats-package.relationships+xml"/>
  <Override PartName="/ppt/slides/_rels/slide38.xml.rels" ContentType="application/vnd.openxmlformats-package.relationships+xml"/>
  <Override PartName="/ppt/slides/_rels/slide39.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6.xml.rels" ContentType="application/vnd.openxmlformats-package.relationships+xml"/>
  <Override PartName="/ppt/slides/slide53.xml" ContentType="application/vnd.openxmlformats-officedocument.presentationml.slide+xml"/>
  <Override PartName="/ppt/slides/slide5.xml" ContentType="application/vnd.openxmlformats-officedocument.presentationml.slide+xml"/>
  <Override PartName="/ppt/slides/slide27.xml" ContentType="application/vnd.openxmlformats-officedocument.presentationml.slide+xml"/>
  <Override PartName="/ppt/slides/slide20.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28.xml" ContentType="application/vnd.openxmlformats-officedocument.presentationml.slide+xml"/>
  <Override PartName="/ppt/slides/slide21.xml" ContentType="application/vnd.openxmlformats-officedocument.presentationml.slide+xml"/>
  <Override PartName="/ppt/slides/slide55.xml" ContentType="application/vnd.openxmlformats-officedocument.presentationml.slide+xml"/>
  <Override PartName="/ppt/slides/slide7.xml" ContentType="application/vnd.openxmlformats-officedocument.presentationml.slide+xml"/>
  <Override PartName="/ppt/slides/slide29.xml" ContentType="application/vnd.openxmlformats-officedocument.presentationml.slide+xml"/>
  <Override PartName="/ppt/slides/slide22.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24" name="PlaceHolder 2"/>
          <p:cNvSpPr>
            <a:spLocks noGrp="1"/>
          </p:cNvSpPr>
          <p:nvPr>
            <p:ph type="body"/>
          </p:nvPr>
        </p:nvSpPr>
        <p:spPr>
          <a:xfrm>
            <a:off x="504000" y="1326600"/>
            <a:ext cx="9072000" cy="1568520"/>
          </a:xfrm>
          <a:prstGeom prst="rect">
            <a:avLst/>
          </a:prstGeom>
        </p:spPr>
        <p:txBody>
          <a:bodyPr lIns="0" rIns="0" tIns="0" bIns="0">
            <a:normAutofit/>
          </a:bodyPr>
          <a:p>
            <a:endParaRPr b="0" lang="fr-FR" sz="3200" spc="-1" strike="noStrike">
              <a:latin typeface="Arial"/>
            </a:endParaRPr>
          </a:p>
        </p:txBody>
      </p:sp>
      <p:sp>
        <p:nvSpPr>
          <p:cNvPr id="25" name="PlaceHolder 3"/>
          <p:cNvSpPr>
            <a:spLocks noGrp="1"/>
          </p:cNvSpPr>
          <p:nvPr>
            <p:ph type="body"/>
          </p:nvPr>
        </p:nvSpPr>
        <p:spPr>
          <a:xfrm>
            <a:off x="504000" y="3044520"/>
            <a:ext cx="907200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27" name="PlaceHolder 2"/>
          <p:cNvSpPr>
            <a:spLocks noGrp="1"/>
          </p:cNvSpPr>
          <p:nvPr>
            <p:ph type="body"/>
          </p:nvPr>
        </p:nvSpPr>
        <p:spPr>
          <a:xfrm>
            <a:off x="504000" y="1326600"/>
            <a:ext cx="4426920" cy="1568520"/>
          </a:xfrm>
          <a:prstGeom prst="rect">
            <a:avLst/>
          </a:prstGeom>
        </p:spPr>
        <p:txBody>
          <a:bodyPr lIns="0" rIns="0" tIns="0" bIns="0">
            <a:normAutofit/>
          </a:bodyPr>
          <a:p>
            <a:endParaRPr b="0" lang="fr-FR" sz="3200" spc="-1" strike="noStrike">
              <a:latin typeface="Arial"/>
            </a:endParaRPr>
          </a:p>
        </p:txBody>
      </p:sp>
      <p:sp>
        <p:nvSpPr>
          <p:cNvPr id="28" name="PlaceHolder 3"/>
          <p:cNvSpPr>
            <a:spLocks noGrp="1"/>
          </p:cNvSpPr>
          <p:nvPr>
            <p:ph type="body"/>
          </p:nvPr>
        </p:nvSpPr>
        <p:spPr>
          <a:xfrm>
            <a:off x="5152680" y="1326600"/>
            <a:ext cx="4426920" cy="1568520"/>
          </a:xfrm>
          <a:prstGeom prst="rect">
            <a:avLst/>
          </a:prstGeom>
        </p:spPr>
        <p:txBody>
          <a:bodyPr lIns="0" rIns="0" tIns="0" bIns="0">
            <a:normAutofit/>
          </a:bodyPr>
          <a:p>
            <a:endParaRPr b="0" lang="fr-FR" sz="3200" spc="-1" strike="noStrike">
              <a:latin typeface="Arial"/>
            </a:endParaRPr>
          </a:p>
        </p:txBody>
      </p:sp>
      <p:sp>
        <p:nvSpPr>
          <p:cNvPr id="29" name="PlaceHolder 4"/>
          <p:cNvSpPr>
            <a:spLocks noGrp="1"/>
          </p:cNvSpPr>
          <p:nvPr>
            <p:ph type="body"/>
          </p:nvPr>
        </p:nvSpPr>
        <p:spPr>
          <a:xfrm>
            <a:off x="504000" y="3044520"/>
            <a:ext cx="4426920" cy="1568520"/>
          </a:xfrm>
          <a:prstGeom prst="rect">
            <a:avLst/>
          </a:prstGeom>
        </p:spPr>
        <p:txBody>
          <a:bodyPr lIns="0" rIns="0" tIns="0" bIns="0">
            <a:normAutofit/>
          </a:bodyPr>
          <a:p>
            <a:endParaRPr b="0" lang="fr-FR" sz="3200" spc="-1" strike="noStrike">
              <a:latin typeface="Arial"/>
            </a:endParaRPr>
          </a:p>
        </p:txBody>
      </p:sp>
      <p:sp>
        <p:nvSpPr>
          <p:cNvPr id="30" name="PlaceHolder 5"/>
          <p:cNvSpPr>
            <a:spLocks noGrp="1"/>
          </p:cNvSpPr>
          <p:nvPr>
            <p:ph type="body"/>
          </p:nvPr>
        </p:nvSpPr>
        <p:spPr>
          <a:xfrm>
            <a:off x="5152680" y="3044520"/>
            <a:ext cx="442692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32" name="PlaceHolder 2"/>
          <p:cNvSpPr>
            <a:spLocks noGrp="1"/>
          </p:cNvSpPr>
          <p:nvPr>
            <p:ph type="body"/>
          </p:nvPr>
        </p:nvSpPr>
        <p:spPr>
          <a:xfrm>
            <a:off x="504000" y="1326600"/>
            <a:ext cx="2921040" cy="1568520"/>
          </a:xfrm>
          <a:prstGeom prst="rect">
            <a:avLst/>
          </a:prstGeom>
        </p:spPr>
        <p:txBody>
          <a:bodyPr lIns="0" rIns="0" tIns="0" bIns="0">
            <a:normAutofit/>
          </a:bodyPr>
          <a:p>
            <a:endParaRPr b="0" lang="fr-FR" sz="3200" spc="-1" strike="noStrike">
              <a:latin typeface="Arial"/>
            </a:endParaRPr>
          </a:p>
        </p:txBody>
      </p:sp>
      <p:sp>
        <p:nvSpPr>
          <p:cNvPr id="33" name="PlaceHolder 3"/>
          <p:cNvSpPr>
            <a:spLocks noGrp="1"/>
          </p:cNvSpPr>
          <p:nvPr>
            <p:ph type="body"/>
          </p:nvPr>
        </p:nvSpPr>
        <p:spPr>
          <a:xfrm>
            <a:off x="3571560" y="1326600"/>
            <a:ext cx="2921040" cy="1568520"/>
          </a:xfrm>
          <a:prstGeom prst="rect">
            <a:avLst/>
          </a:prstGeom>
        </p:spPr>
        <p:txBody>
          <a:bodyPr lIns="0" rIns="0" tIns="0" bIns="0">
            <a:normAutofit/>
          </a:bodyPr>
          <a:p>
            <a:endParaRPr b="0" lang="fr-FR" sz="3200" spc="-1" strike="noStrike">
              <a:latin typeface="Arial"/>
            </a:endParaRPr>
          </a:p>
        </p:txBody>
      </p:sp>
      <p:sp>
        <p:nvSpPr>
          <p:cNvPr id="34" name="PlaceHolder 4"/>
          <p:cNvSpPr>
            <a:spLocks noGrp="1"/>
          </p:cNvSpPr>
          <p:nvPr>
            <p:ph type="body"/>
          </p:nvPr>
        </p:nvSpPr>
        <p:spPr>
          <a:xfrm>
            <a:off x="6639120" y="1326600"/>
            <a:ext cx="2921040" cy="1568520"/>
          </a:xfrm>
          <a:prstGeom prst="rect">
            <a:avLst/>
          </a:prstGeom>
        </p:spPr>
        <p:txBody>
          <a:bodyPr lIns="0" rIns="0" tIns="0" bIns="0">
            <a:normAutofit/>
          </a:bodyPr>
          <a:p>
            <a:endParaRPr b="0" lang="fr-FR" sz="3200" spc="-1" strike="noStrike">
              <a:latin typeface="Arial"/>
            </a:endParaRPr>
          </a:p>
        </p:txBody>
      </p:sp>
      <p:sp>
        <p:nvSpPr>
          <p:cNvPr id="35" name="PlaceHolder 5"/>
          <p:cNvSpPr>
            <a:spLocks noGrp="1"/>
          </p:cNvSpPr>
          <p:nvPr>
            <p:ph type="body"/>
          </p:nvPr>
        </p:nvSpPr>
        <p:spPr>
          <a:xfrm>
            <a:off x="504000" y="3044520"/>
            <a:ext cx="2921040" cy="1568520"/>
          </a:xfrm>
          <a:prstGeom prst="rect">
            <a:avLst/>
          </a:prstGeom>
        </p:spPr>
        <p:txBody>
          <a:bodyPr lIns="0" rIns="0" tIns="0" bIns="0">
            <a:normAutofit/>
          </a:bodyPr>
          <a:p>
            <a:endParaRPr b="0" lang="fr-FR" sz="3200" spc="-1" strike="noStrike">
              <a:latin typeface="Arial"/>
            </a:endParaRPr>
          </a:p>
        </p:txBody>
      </p:sp>
      <p:sp>
        <p:nvSpPr>
          <p:cNvPr id="36" name="PlaceHolder 6"/>
          <p:cNvSpPr>
            <a:spLocks noGrp="1"/>
          </p:cNvSpPr>
          <p:nvPr>
            <p:ph type="body"/>
          </p:nvPr>
        </p:nvSpPr>
        <p:spPr>
          <a:xfrm>
            <a:off x="3571560" y="3044520"/>
            <a:ext cx="2921040" cy="1568520"/>
          </a:xfrm>
          <a:prstGeom prst="rect">
            <a:avLst/>
          </a:prstGeom>
        </p:spPr>
        <p:txBody>
          <a:bodyPr lIns="0" rIns="0" tIns="0" bIns="0">
            <a:normAutofit/>
          </a:bodyPr>
          <a:p>
            <a:endParaRPr b="0" lang="fr-FR" sz="3200" spc="-1" strike="noStrike">
              <a:latin typeface="Arial"/>
            </a:endParaRPr>
          </a:p>
        </p:txBody>
      </p:sp>
      <p:sp>
        <p:nvSpPr>
          <p:cNvPr id="37" name="PlaceHolder 7"/>
          <p:cNvSpPr>
            <a:spLocks noGrp="1"/>
          </p:cNvSpPr>
          <p:nvPr>
            <p:ph type="body"/>
          </p:nvPr>
        </p:nvSpPr>
        <p:spPr>
          <a:xfrm>
            <a:off x="6639120" y="3044520"/>
            <a:ext cx="292104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41" name="PlaceHolder 2"/>
          <p:cNvSpPr>
            <a:spLocks noGrp="1"/>
          </p:cNvSpPr>
          <p:nvPr>
            <p:ph type="subTitle"/>
          </p:nvPr>
        </p:nvSpPr>
        <p:spPr>
          <a:xfrm>
            <a:off x="504000" y="1326600"/>
            <a:ext cx="9072000" cy="3288600"/>
          </a:xfrm>
          <a:prstGeom prst="rect">
            <a:avLst/>
          </a:prstGeom>
        </p:spPr>
        <p:txBody>
          <a:bodyPr lIns="0" rIns="0" tIns="0" bIns="0" anchor="ctr">
            <a:spAutoFit/>
          </a:bodyP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43" name="PlaceHolder 2"/>
          <p:cNvSpPr>
            <a:spLocks noGrp="1"/>
          </p:cNvSpPr>
          <p:nvPr>
            <p:ph type="body"/>
          </p:nvPr>
        </p:nvSpPr>
        <p:spPr>
          <a:xfrm>
            <a:off x="504000" y="1326600"/>
            <a:ext cx="9072000" cy="3288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45" name="PlaceHolder 2"/>
          <p:cNvSpPr>
            <a:spLocks noGrp="1"/>
          </p:cNvSpPr>
          <p:nvPr>
            <p:ph type="body"/>
          </p:nvPr>
        </p:nvSpPr>
        <p:spPr>
          <a:xfrm>
            <a:off x="504000" y="1326600"/>
            <a:ext cx="4426920" cy="3288600"/>
          </a:xfrm>
          <a:prstGeom prst="rect">
            <a:avLst/>
          </a:prstGeom>
        </p:spPr>
        <p:txBody>
          <a:bodyPr lIns="0" rIns="0" tIns="0" bIns="0">
            <a:normAutofit/>
          </a:bodyPr>
          <a:p>
            <a:endParaRPr b="0" lang="fr-FR" sz="3200" spc="-1" strike="noStrike">
              <a:latin typeface="Arial"/>
            </a:endParaRPr>
          </a:p>
        </p:txBody>
      </p:sp>
      <p:sp>
        <p:nvSpPr>
          <p:cNvPr id="46" name="PlaceHolder 3"/>
          <p:cNvSpPr>
            <a:spLocks noGrp="1"/>
          </p:cNvSpPr>
          <p:nvPr>
            <p:ph type="body"/>
          </p:nvPr>
        </p:nvSpPr>
        <p:spPr>
          <a:xfrm>
            <a:off x="5152680" y="1326600"/>
            <a:ext cx="4426920" cy="3288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226080"/>
            <a:ext cx="9072000" cy="4388400"/>
          </a:xfrm>
          <a:prstGeom prst="rect">
            <a:avLst/>
          </a:prstGeom>
        </p:spPr>
        <p:txBody>
          <a:bodyPr lIns="0" rIns="0" tIns="0" bIns="0" anchor="ctr">
            <a:spAutoFit/>
          </a:bodyP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50" name="PlaceHolder 2"/>
          <p:cNvSpPr>
            <a:spLocks noGrp="1"/>
          </p:cNvSpPr>
          <p:nvPr>
            <p:ph type="body"/>
          </p:nvPr>
        </p:nvSpPr>
        <p:spPr>
          <a:xfrm>
            <a:off x="504000" y="1326600"/>
            <a:ext cx="4426920" cy="1568520"/>
          </a:xfrm>
          <a:prstGeom prst="rect">
            <a:avLst/>
          </a:prstGeom>
        </p:spPr>
        <p:txBody>
          <a:bodyPr lIns="0" rIns="0" tIns="0" bIns="0">
            <a:normAutofit/>
          </a:bodyPr>
          <a:p>
            <a:endParaRPr b="0" lang="fr-FR" sz="3200" spc="-1" strike="noStrike">
              <a:latin typeface="Arial"/>
            </a:endParaRPr>
          </a:p>
        </p:txBody>
      </p:sp>
      <p:sp>
        <p:nvSpPr>
          <p:cNvPr id="51" name="PlaceHolder 3"/>
          <p:cNvSpPr>
            <a:spLocks noGrp="1"/>
          </p:cNvSpPr>
          <p:nvPr>
            <p:ph type="body"/>
          </p:nvPr>
        </p:nvSpPr>
        <p:spPr>
          <a:xfrm>
            <a:off x="5152680" y="1326600"/>
            <a:ext cx="4426920" cy="3288600"/>
          </a:xfrm>
          <a:prstGeom prst="rect">
            <a:avLst/>
          </a:prstGeom>
        </p:spPr>
        <p:txBody>
          <a:bodyPr lIns="0" rIns="0" tIns="0" bIns="0">
            <a:normAutofit/>
          </a:bodyPr>
          <a:p>
            <a:endParaRPr b="0" lang="fr-FR" sz="3200" spc="-1" strike="noStrike">
              <a:latin typeface="Arial"/>
            </a:endParaRPr>
          </a:p>
        </p:txBody>
      </p:sp>
      <p:sp>
        <p:nvSpPr>
          <p:cNvPr id="52" name="PlaceHolder 4"/>
          <p:cNvSpPr>
            <a:spLocks noGrp="1"/>
          </p:cNvSpPr>
          <p:nvPr>
            <p:ph type="body"/>
          </p:nvPr>
        </p:nvSpPr>
        <p:spPr>
          <a:xfrm>
            <a:off x="504000" y="3044520"/>
            <a:ext cx="442692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3" name="PlaceHolder 2"/>
          <p:cNvSpPr>
            <a:spLocks noGrp="1"/>
          </p:cNvSpPr>
          <p:nvPr>
            <p:ph type="subTitle"/>
          </p:nvPr>
        </p:nvSpPr>
        <p:spPr>
          <a:xfrm>
            <a:off x="504000" y="1326600"/>
            <a:ext cx="9072000" cy="3288600"/>
          </a:xfrm>
          <a:prstGeom prst="rect">
            <a:avLst/>
          </a:prstGeom>
        </p:spPr>
        <p:txBody>
          <a:bodyPr lIns="0" rIns="0" tIns="0" bIns="0" anchor="ctr">
            <a:spAutoFit/>
          </a:bodyP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54" name="PlaceHolder 2"/>
          <p:cNvSpPr>
            <a:spLocks noGrp="1"/>
          </p:cNvSpPr>
          <p:nvPr>
            <p:ph type="body"/>
          </p:nvPr>
        </p:nvSpPr>
        <p:spPr>
          <a:xfrm>
            <a:off x="504000" y="1326600"/>
            <a:ext cx="4426920" cy="3288600"/>
          </a:xfrm>
          <a:prstGeom prst="rect">
            <a:avLst/>
          </a:prstGeom>
        </p:spPr>
        <p:txBody>
          <a:bodyPr lIns="0" rIns="0" tIns="0" bIns="0">
            <a:normAutofit/>
          </a:bodyPr>
          <a:p>
            <a:endParaRPr b="0" lang="fr-FR" sz="3200" spc="-1" strike="noStrike">
              <a:latin typeface="Arial"/>
            </a:endParaRPr>
          </a:p>
        </p:txBody>
      </p:sp>
      <p:sp>
        <p:nvSpPr>
          <p:cNvPr id="55" name="PlaceHolder 3"/>
          <p:cNvSpPr>
            <a:spLocks noGrp="1"/>
          </p:cNvSpPr>
          <p:nvPr>
            <p:ph type="body"/>
          </p:nvPr>
        </p:nvSpPr>
        <p:spPr>
          <a:xfrm>
            <a:off x="5152680" y="1326600"/>
            <a:ext cx="4426920" cy="1568520"/>
          </a:xfrm>
          <a:prstGeom prst="rect">
            <a:avLst/>
          </a:prstGeom>
        </p:spPr>
        <p:txBody>
          <a:bodyPr lIns="0" rIns="0" tIns="0" bIns="0">
            <a:normAutofit/>
          </a:bodyPr>
          <a:p>
            <a:endParaRPr b="0" lang="fr-FR" sz="3200" spc="-1" strike="noStrike">
              <a:latin typeface="Arial"/>
            </a:endParaRPr>
          </a:p>
        </p:txBody>
      </p:sp>
      <p:sp>
        <p:nvSpPr>
          <p:cNvPr id="56" name="PlaceHolder 4"/>
          <p:cNvSpPr>
            <a:spLocks noGrp="1"/>
          </p:cNvSpPr>
          <p:nvPr>
            <p:ph type="body"/>
          </p:nvPr>
        </p:nvSpPr>
        <p:spPr>
          <a:xfrm>
            <a:off x="5152680" y="3044520"/>
            <a:ext cx="442692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58" name="PlaceHolder 2"/>
          <p:cNvSpPr>
            <a:spLocks noGrp="1"/>
          </p:cNvSpPr>
          <p:nvPr>
            <p:ph type="body"/>
          </p:nvPr>
        </p:nvSpPr>
        <p:spPr>
          <a:xfrm>
            <a:off x="504000" y="1326600"/>
            <a:ext cx="4426920" cy="1568520"/>
          </a:xfrm>
          <a:prstGeom prst="rect">
            <a:avLst/>
          </a:prstGeom>
        </p:spPr>
        <p:txBody>
          <a:bodyPr lIns="0" rIns="0" tIns="0" bIns="0">
            <a:normAutofit/>
          </a:bodyPr>
          <a:p>
            <a:endParaRPr b="0" lang="fr-FR" sz="3200" spc="-1" strike="noStrike">
              <a:latin typeface="Arial"/>
            </a:endParaRPr>
          </a:p>
        </p:txBody>
      </p:sp>
      <p:sp>
        <p:nvSpPr>
          <p:cNvPr id="59" name="PlaceHolder 3"/>
          <p:cNvSpPr>
            <a:spLocks noGrp="1"/>
          </p:cNvSpPr>
          <p:nvPr>
            <p:ph type="body"/>
          </p:nvPr>
        </p:nvSpPr>
        <p:spPr>
          <a:xfrm>
            <a:off x="5152680" y="1326600"/>
            <a:ext cx="4426920" cy="1568520"/>
          </a:xfrm>
          <a:prstGeom prst="rect">
            <a:avLst/>
          </a:prstGeom>
        </p:spPr>
        <p:txBody>
          <a:bodyPr lIns="0" rIns="0" tIns="0" bIns="0">
            <a:normAutofit/>
          </a:bodyPr>
          <a:p>
            <a:endParaRPr b="0" lang="fr-FR" sz="3200" spc="-1" strike="noStrike">
              <a:latin typeface="Arial"/>
            </a:endParaRPr>
          </a:p>
        </p:txBody>
      </p:sp>
      <p:sp>
        <p:nvSpPr>
          <p:cNvPr id="60" name="PlaceHolder 4"/>
          <p:cNvSpPr>
            <a:spLocks noGrp="1"/>
          </p:cNvSpPr>
          <p:nvPr>
            <p:ph type="body"/>
          </p:nvPr>
        </p:nvSpPr>
        <p:spPr>
          <a:xfrm>
            <a:off x="504000" y="3044520"/>
            <a:ext cx="907200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62" name="PlaceHolder 2"/>
          <p:cNvSpPr>
            <a:spLocks noGrp="1"/>
          </p:cNvSpPr>
          <p:nvPr>
            <p:ph type="body"/>
          </p:nvPr>
        </p:nvSpPr>
        <p:spPr>
          <a:xfrm>
            <a:off x="504000" y="1326600"/>
            <a:ext cx="9072000" cy="1568520"/>
          </a:xfrm>
          <a:prstGeom prst="rect">
            <a:avLst/>
          </a:prstGeom>
        </p:spPr>
        <p:txBody>
          <a:bodyPr lIns="0" rIns="0" tIns="0" bIns="0">
            <a:normAutofit/>
          </a:bodyPr>
          <a:p>
            <a:endParaRPr b="0" lang="fr-FR" sz="3200" spc="-1" strike="noStrike">
              <a:latin typeface="Arial"/>
            </a:endParaRPr>
          </a:p>
        </p:txBody>
      </p:sp>
      <p:sp>
        <p:nvSpPr>
          <p:cNvPr id="63" name="PlaceHolder 3"/>
          <p:cNvSpPr>
            <a:spLocks noGrp="1"/>
          </p:cNvSpPr>
          <p:nvPr>
            <p:ph type="body"/>
          </p:nvPr>
        </p:nvSpPr>
        <p:spPr>
          <a:xfrm>
            <a:off x="504000" y="3044520"/>
            <a:ext cx="907200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65" name="PlaceHolder 2"/>
          <p:cNvSpPr>
            <a:spLocks noGrp="1"/>
          </p:cNvSpPr>
          <p:nvPr>
            <p:ph type="body"/>
          </p:nvPr>
        </p:nvSpPr>
        <p:spPr>
          <a:xfrm>
            <a:off x="504000" y="1326600"/>
            <a:ext cx="4426920" cy="1568520"/>
          </a:xfrm>
          <a:prstGeom prst="rect">
            <a:avLst/>
          </a:prstGeom>
        </p:spPr>
        <p:txBody>
          <a:bodyPr lIns="0" rIns="0" tIns="0" bIns="0">
            <a:normAutofit/>
          </a:bodyPr>
          <a:p>
            <a:endParaRPr b="0" lang="fr-FR" sz="3200" spc="-1" strike="noStrike">
              <a:latin typeface="Arial"/>
            </a:endParaRPr>
          </a:p>
        </p:txBody>
      </p:sp>
      <p:sp>
        <p:nvSpPr>
          <p:cNvPr id="66" name="PlaceHolder 3"/>
          <p:cNvSpPr>
            <a:spLocks noGrp="1"/>
          </p:cNvSpPr>
          <p:nvPr>
            <p:ph type="body"/>
          </p:nvPr>
        </p:nvSpPr>
        <p:spPr>
          <a:xfrm>
            <a:off x="5152680" y="1326600"/>
            <a:ext cx="4426920" cy="1568520"/>
          </a:xfrm>
          <a:prstGeom prst="rect">
            <a:avLst/>
          </a:prstGeom>
        </p:spPr>
        <p:txBody>
          <a:bodyPr lIns="0" rIns="0" tIns="0" bIns="0">
            <a:normAutofit/>
          </a:bodyPr>
          <a:p>
            <a:endParaRPr b="0" lang="fr-FR" sz="3200" spc="-1" strike="noStrike">
              <a:latin typeface="Arial"/>
            </a:endParaRPr>
          </a:p>
        </p:txBody>
      </p:sp>
      <p:sp>
        <p:nvSpPr>
          <p:cNvPr id="67" name="PlaceHolder 4"/>
          <p:cNvSpPr>
            <a:spLocks noGrp="1"/>
          </p:cNvSpPr>
          <p:nvPr>
            <p:ph type="body"/>
          </p:nvPr>
        </p:nvSpPr>
        <p:spPr>
          <a:xfrm>
            <a:off x="504000" y="3044520"/>
            <a:ext cx="4426920" cy="1568520"/>
          </a:xfrm>
          <a:prstGeom prst="rect">
            <a:avLst/>
          </a:prstGeom>
        </p:spPr>
        <p:txBody>
          <a:bodyPr lIns="0" rIns="0" tIns="0" bIns="0">
            <a:normAutofit/>
          </a:bodyPr>
          <a:p>
            <a:endParaRPr b="0" lang="fr-FR" sz="3200" spc="-1" strike="noStrike">
              <a:latin typeface="Arial"/>
            </a:endParaRPr>
          </a:p>
        </p:txBody>
      </p:sp>
      <p:sp>
        <p:nvSpPr>
          <p:cNvPr id="68" name="PlaceHolder 5"/>
          <p:cNvSpPr>
            <a:spLocks noGrp="1"/>
          </p:cNvSpPr>
          <p:nvPr>
            <p:ph type="body"/>
          </p:nvPr>
        </p:nvSpPr>
        <p:spPr>
          <a:xfrm>
            <a:off x="5152680" y="3044520"/>
            <a:ext cx="442692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70" name="PlaceHolder 2"/>
          <p:cNvSpPr>
            <a:spLocks noGrp="1"/>
          </p:cNvSpPr>
          <p:nvPr>
            <p:ph type="body"/>
          </p:nvPr>
        </p:nvSpPr>
        <p:spPr>
          <a:xfrm>
            <a:off x="504000" y="1326600"/>
            <a:ext cx="2921040" cy="1568520"/>
          </a:xfrm>
          <a:prstGeom prst="rect">
            <a:avLst/>
          </a:prstGeom>
        </p:spPr>
        <p:txBody>
          <a:bodyPr lIns="0" rIns="0" tIns="0" bIns="0">
            <a:normAutofit/>
          </a:bodyPr>
          <a:p>
            <a:endParaRPr b="0" lang="fr-FR" sz="3200" spc="-1" strike="noStrike">
              <a:latin typeface="Arial"/>
            </a:endParaRPr>
          </a:p>
        </p:txBody>
      </p:sp>
      <p:sp>
        <p:nvSpPr>
          <p:cNvPr id="71" name="PlaceHolder 3"/>
          <p:cNvSpPr>
            <a:spLocks noGrp="1"/>
          </p:cNvSpPr>
          <p:nvPr>
            <p:ph type="body"/>
          </p:nvPr>
        </p:nvSpPr>
        <p:spPr>
          <a:xfrm>
            <a:off x="3571560" y="1326600"/>
            <a:ext cx="2921040" cy="1568520"/>
          </a:xfrm>
          <a:prstGeom prst="rect">
            <a:avLst/>
          </a:prstGeom>
        </p:spPr>
        <p:txBody>
          <a:bodyPr lIns="0" rIns="0" tIns="0" bIns="0">
            <a:normAutofit/>
          </a:bodyPr>
          <a:p>
            <a:endParaRPr b="0" lang="fr-FR" sz="3200" spc="-1" strike="noStrike">
              <a:latin typeface="Arial"/>
            </a:endParaRPr>
          </a:p>
        </p:txBody>
      </p:sp>
      <p:sp>
        <p:nvSpPr>
          <p:cNvPr id="72" name="PlaceHolder 4"/>
          <p:cNvSpPr>
            <a:spLocks noGrp="1"/>
          </p:cNvSpPr>
          <p:nvPr>
            <p:ph type="body"/>
          </p:nvPr>
        </p:nvSpPr>
        <p:spPr>
          <a:xfrm>
            <a:off x="6639120" y="1326600"/>
            <a:ext cx="2921040" cy="1568520"/>
          </a:xfrm>
          <a:prstGeom prst="rect">
            <a:avLst/>
          </a:prstGeom>
        </p:spPr>
        <p:txBody>
          <a:bodyPr lIns="0" rIns="0" tIns="0" bIns="0">
            <a:normAutofit/>
          </a:bodyPr>
          <a:p>
            <a:endParaRPr b="0" lang="fr-FR" sz="3200" spc="-1" strike="noStrike">
              <a:latin typeface="Arial"/>
            </a:endParaRPr>
          </a:p>
        </p:txBody>
      </p:sp>
      <p:sp>
        <p:nvSpPr>
          <p:cNvPr id="73" name="PlaceHolder 5"/>
          <p:cNvSpPr>
            <a:spLocks noGrp="1"/>
          </p:cNvSpPr>
          <p:nvPr>
            <p:ph type="body"/>
          </p:nvPr>
        </p:nvSpPr>
        <p:spPr>
          <a:xfrm>
            <a:off x="504000" y="3044520"/>
            <a:ext cx="2921040" cy="1568520"/>
          </a:xfrm>
          <a:prstGeom prst="rect">
            <a:avLst/>
          </a:prstGeom>
        </p:spPr>
        <p:txBody>
          <a:bodyPr lIns="0" rIns="0" tIns="0" bIns="0">
            <a:normAutofit/>
          </a:bodyPr>
          <a:p>
            <a:endParaRPr b="0" lang="fr-FR" sz="3200" spc="-1" strike="noStrike">
              <a:latin typeface="Arial"/>
            </a:endParaRPr>
          </a:p>
        </p:txBody>
      </p:sp>
      <p:sp>
        <p:nvSpPr>
          <p:cNvPr id="74" name="PlaceHolder 6"/>
          <p:cNvSpPr>
            <a:spLocks noGrp="1"/>
          </p:cNvSpPr>
          <p:nvPr>
            <p:ph type="body"/>
          </p:nvPr>
        </p:nvSpPr>
        <p:spPr>
          <a:xfrm>
            <a:off x="3571560" y="3044520"/>
            <a:ext cx="2921040" cy="1568520"/>
          </a:xfrm>
          <a:prstGeom prst="rect">
            <a:avLst/>
          </a:prstGeom>
        </p:spPr>
        <p:txBody>
          <a:bodyPr lIns="0" rIns="0" tIns="0" bIns="0">
            <a:normAutofit/>
          </a:bodyPr>
          <a:p>
            <a:endParaRPr b="0" lang="fr-FR" sz="3200" spc="-1" strike="noStrike">
              <a:latin typeface="Arial"/>
            </a:endParaRPr>
          </a:p>
        </p:txBody>
      </p:sp>
      <p:sp>
        <p:nvSpPr>
          <p:cNvPr id="75" name="PlaceHolder 7"/>
          <p:cNvSpPr>
            <a:spLocks noGrp="1"/>
          </p:cNvSpPr>
          <p:nvPr>
            <p:ph type="body"/>
          </p:nvPr>
        </p:nvSpPr>
        <p:spPr>
          <a:xfrm>
            <a:off x="6639120" y="3044520"/>
            <a:ext cx="292104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5" name="PlaceHolder 2"/>
          <p:cNvSpPr>
            <a:spLocks noGrp="1"/>
          </p:cNvSpPr>
          <p:nvPr>
            <p:ph type="body"/>
          </p:nvPr>
        </p:nvSpPr>
        <p:spPr>
          <a:xfrm>
            <a:off x="504000" y="1326600"/>
            <a:ext cx="9072000" cy="3288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7" name="PlaceHolder 2"/>
          <p:cNvSpPr>
            <a:spLocks noGrp="1"/>
          </p:cNvSpPr>
          <p:nvPr>
            <p:ph type="body"/>
          </p:nvPr>
        </p:nvSpPr>
        <p:spPr>
          <a:xfrm>
            <a:off x="504000" y="1326600"/>
            <a:ext cx="4426920" cy="3288600"/>
          </a:xfrm>
          <a:prstGeom prst="rect">
            <a:avLst/>
          </a:prstGeom>
        </p:spPr>
        <p:txBody>
          <a:bodyPr lIns="0" rIns="0" tIns="0" bIns="0">
            <a:normAutofit/>
          </a:bodyPr>
          <a:p>
            <a:endParaRPr b="0" lang="fr-FR" sz="3200" spc="-1" strike="noStrike">
              <a:latin typeface="Arial"/>
            </a:endParaRPr>
          </a:p>
        </p:txBody>
      </p:sp>
      <p:sp>
        <p:nvSpPr>
          <p:cNvPr id="8" name="PlaceHolder 3"/>
          <p:cNvSpPr>
            <a:spLocks noGrp="1"/>
          </p:cNvSpPr>
          <p:nvPr>
            <p:ph type="body"/>
          </p:nvPr>
        </p:nvSpPr>
        <p:spPr>
          <a:xfrm>
            <a:off x="5152680" y="1326600"/>
            <a:ext cx="4426920" cy="3288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rIns="0" tIns="0" bIns="0" anchor="ctr">
            <a:spAutoFit/>
          </a:bodyP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12" name="PlaceHolder 2"/>
          <p:cNvSpPr>
            <a:spLocks noGrp="1"/>
          </p:cNvSpPr>
          <p:nvPr>
            <p:ph type="body"/>
          </p:nvPr>
        </p:nvSpPr>
        <p:spPr>
          <a:xfrm>
            <a:off x="504000" y="1326600"/>
            <a:ext cx="4426920" cy="1568520"/>
          </a:xfrm>
          <a:prstGeom prst="rect">
            <a:avLst/>
          </a:prstGeom>
        </p:spPr>
        <p:txBody>
          <a:bodyPr lIns="0" rIns="0" tIns="0" bIns="0">
            <a:normAutofit/>
          </a:bodyPr>
          <a:p>
            <a:endParaRPr b="0" lang="fr-FR" sz="3200" spc="-1" strike="noStrike">
              <a:latin typeface="Arial"/>
            </a:endParaRPr>
          </a:p>
        </p:txBody>
      </p:sp>
      <p:sp>
        <p:nvSpPr>
          <p:cNvPr id="13" name="PlaceHolder 3"/>
          <p:cNvSpPr>
            <a:spLocks noGrp="1"/>
          </p:cNvSpPr>
          <p:nvPr>
            <p:ph type="body"/>
          </p:nvPr>
        </p:nvSpPr>
        <p:spPr>
          <a:xfrm>
            <a:off x="5152680" y="1326600"/>
            <a:ext cx="4426920" cy="3288600"/>
          </a:xfrm>
          <a:prstGeom prst="rect">
            <a:avLst/>
          </a:prstGeom>
        </p:spPr>
        <p:txBody>
          <a:bodyPr lIns="0" rIns="0" tIns="0" bIns="0">
            <a:normAutofit/>
          </a:bodyPr>
          <a:p>
            <a:endParaRPr b="0" lang="fr-FR" sz="3200" spc="-1" strike="noStrike">
              <a:latin typeface="Arial"/>
            </a:endParaRPr>
          </a:p>
        </p:txBody>
      </p:sp>
      <p:sp>
        <p:nvSpPr>
          <p:cNvPr id="14" name="PlaceHolder 4"/>
          <p:cNvSpPr>
            <a:spLocks noGrp="1"/>
          </p:cNvSpPr>
          <p:nvPr>
            <p:ph type="body"/>
          </p:nvPr>
        </p:nvSpPr>
        <p:spPr>
          <a:xfrm>
            <a:off x="504000" y="3044520"/>
            <a:ext cx="442692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16" name="PlaceHolder 2"/>
          <p:cNvSpPr>
            <a:spLocks noGrp="1"/>
          </p:cNvSpPr>
          <p:nvPr>
            <p:ph type="body"/>
          </p:nvPr>
        </p:nvSpPr>
        <p:spPr>
          <a:xfrm>
            <a:off x="504000" y="1326600"/>
            <a:ext cx="4426920" cy="3288600"/>
          </a:xfrm>
          <a:prstGeom prst="rect">
            <a:avLst/>
          </a:prstGeom>
        </p:spPr>
        <p:txBody>
          <a:bodyPr lIns="0" rIns="0" tIns="0" bIns="0">
            <a:normAutofit/>
          </a:bodyPr>
          <a:p>
            <a:endParaRPr b="0" lang="fr-FR" sz="3200" spc="-1" strike="noStrike">
              <a:latin typeface="Arial"/>
            </a:endParaRPr>
          </a:p>
        </p:txBody>
      </p:sp>
      <p:sp>
        <p:nvSpPr>
          <p:cNvPr id="17" name="PlaceHolder 3"/>
          <p:cNvSpPr>
            <a:spLocks noGrp="1"/>
          </p:cNvSpPr>
          <p:nvPr>
            <p:ph type="body"/>
          </p:nvPr>
        </p:nvSpPr>
        <p:spPr>
          <a:xfrm>
            <a:off x="5152680" y="1326600"/>
            <a:ext cx="4426920" cy="1568520"/>
          </a:xfrm>
          <a:prstGeom prst="rect">
            <a:avLst/>
          </a:prstGeom>
        </p:spPr>
        <p:txBody>
          <a:bodyPr lIns="0" rIns="0" tIns="0" bIns="0">
            <a:normAutofit/>
          </a:bodyPr>
          <a:p>
            <a:endParaRPr b="0" lang="fr-FR" sz="3200" spc="-1" strike="noStrike">
              <a:latin typeface="Arial"/>
            </a:endParaRPr>
          </a:p>
        </p:txBody>
      </p:sp>
      <p:sp>
        <p:nvSpPr>
          <p:cNvPr id="18" name="PlaceHolder 4"/>
          <p:cNvSpPr>
            <a:spLocks noGrp="1"/>
          </p:cNvSpPr>
          <p:nvPr>
            <p:ph type="body"/>
          </p:nvPr>
        </p:nvSpPr>
        <p:spPr>
          <a:xfrm>
            <a:off x="5152680" y="3044520"/>
            <a:ext cx="442692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fr-FR" sz="4400" spc="-1" strike="noStrike">
              <a:latin typeface="Arial"/>
            </a:endParaRPr>
          </a:p>
        </p:txBody>
      </p:sp>
      <p:sp>
        <p:nvSpPr>
          <p:cNvPr id="20" name="PlaceHolder 2"/>
          <p:cNvSpPr>
            <a:spLocks noGrp="1"/>
          </p:cNvSpPr>
          <p:nvPr>
            <p:ph type="body"/>
          </p:nvPr>
        </p:nvSpPr>
        <p:spPr>
          <a:xfrm>
            <a:off x="504000" y="1326600"/>
            <a:ext cx="4426920" cy="1568520"/>
          </a:xfrm>
          <a:prstGeom prst="rect">
            <a:avLst/>
          </a:prstGeom>
        </p:spPr>
        <p:txBody>
          <a:bodyPr lIns="0" rIns="0" tIns="0" bIns="0">
            <a:normAutofit/>
          </a:bodyPr>
          <a:p>
            <a:endParaRPr b="0" lang="fr-FR" sz="3200" spc="-1" strike="noStrike">
              <a:latin typeface="Arial"/>
            </a:endParaRPr>
          </a:p>
        </p:txBody>
      </p:sp>
      <p:sp>
        <p:nvSpPr>
          <p:cNvPr id="21" name="PlaceHolder 3"/>
          <p:cNvSpPr>
            <a:spLocks noGrp="1"/>
          </p:cNvSpPr>
          <p:nvPr>
            <p:ph type="body"/>
          </p:nvPr>
        </p:nvSpPr>
        <p:spPr>
          <a:xfrm>
            <a:off x="5152680" y="1326600"/>
            <a:ext cx="4426920" cy="1568520"/>
          </a:xfrm>
          <a:prstGeom prst="rect">
            <a:avLst/>
          </a:prstGeom>
        </p:spPr>
        <p:txBody>
          <a:bodyPr lIns="0" rIns="0" tIns="0" bIns="0">
            <a:normAutofit/>
          </a:bodyPr>
          <a:p>
            <a:endParaRPr b="0" lang="fr-FR" sz="3200" spc="-1" strike="noStrike">
              <a:latin typeface="Arial"/>
            </a:endParaRPr>
          </a:p>
        </p:txBody>
      </p:sp>
      <p:sp>
        <p:nvSpPr>
          <p:cNvPr id="22" name="PlaceHolder 4"/>
          <p:cNvSpPr>
            <a:spLocks noGrp="1"/>
          </p:cNvSpPr>
          <p:nvPr>
            <p:ph type="body"/>
          </p:nvPr>
        </p:nvSpPr>
        <p:spPr>
          <a:xfrm>
            <a:off x="504000" y="3044520"/>
            <a:ext cx="9072000" cy="1568520"/>
          </a:xfrm>
          <a:prstGeom prst="rect">
            <a:avLst/>
          </a:prstGeom>
        </p:spPr>
        <p:txBody>
          <a:bodyPr lIns="0" rIns="0" tIns="0" bIns="0">
            <a:normAutofit/>
          </a:bodyPr>
          <a:p>
            <a:endParaRPr b="0" lang="fr-F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fr-FR" sz="4400" spc="-1" strike="noStrike">
                <a:latin typeface="Arial"/>
              </a:rPr>
              <a:t>Format des Titeltextes durch Klicken </a:t>
            </a:r>
            <a:r>
              <a:rPr b="0" lang="fr-FR" sz="4400" spc="-1" strike="noStrike">
                <a:latin typeface="Arial"/>
              </a:rPr>
              <a:t>bearbeiten</a:t>
            </a:r>
            <a:endParaRPr b="0" lang="fr-FR" sz="4400" spc="-1" strike="noStrike">
              <a:latin typeface="Arial"/>
            </a:endParaRPr>
          </a:p>
        </p:txBody>
      </p:sp>
      <p:sp>
        <p:nvSpPr>
          <p:cNvPr id="1" name="PlaceHolder 2"/>
          <p:cNvSpPr>
            <a:spLocks noGrp="1"/>
          </p:cNvSpPr>
          <p:nvPr>
            <p:ph type="body"/>
          </p:nvPr>
        </p:nvSpPr>
        <p:spPr>
          <a:xfrm>
            <a:off x="504000" y="1326600"/>
            <a:ext cx="9072000" cy="3288600"/>
          </a:xfrm>
          <a:prstGeom prst="rect">
            <a:avLst/>
          </a:prstGeom>
        </p:spPr>
        <p:txBody>
          <a:bodyPr lIns="0" rIns="0" tIns="0" bIns="0">
            <a:normAutofit fontScale="94000"/>
          </a:bodyPr>
          <a:p>
            <a:pPr marL="432000" indent="-324000">
              <a:spcBef>
                <a:spcPts val="1417"/>
              </a:spcBef>
              <a:buClr>
                <a:srgbClr val="000000"/>
              </a:buClr>
              <a:buSzPct val="45000"/>
              <a:buFont typeface="Wingdings" charset="2"/>
              <a:buChar char=""/>
            </a:pPr>
            <a:r>
              <a:rPr b="0" lang="fr-FR" sz="3200" spc="-1" strike="noStrike">
                <a:latin typeface="Arial"/>
              </a:rPr>
              <a:t>Format des Gliederungstextes durch Klicken bearbeiten</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Zweite Gliederungsebene</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Dritte Gliederungsebene</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Vierte Gliederungsebene</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Fünfte Gliederungsebene</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Sechste Gliederungsebene</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Siebte Gliederungsebene</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225720"/>
            <a:ext cx="9070920" cy="946800"/>
          </a:xfrm>
          <a:prstGeom prst="rect">
            <a:avLst/>
          </a:prstGeom>
        </p:spPr>
        <p:txBody>
          <a:bodyPr lIns="0" rIns="0" tIns="0" bIns="0" anchor="ctr">
            <a:spAutoFit/>
          </a:bodyPr>
          <a:p>
            <a:r>
              <a:rPr b="0" lang="fr-FR" sz="1800" spc="-1" strike="noStrike">
                <a:latin typeface="Arial"/>
              </a:rPr>
              <a:t>Format des Titeltextes durch Klicken bearbeiten</a:t>
            </a:r>
            <a:endParaRPr b="0" lang="fr-FR" sz="1800" spc="-1" strike="noStrike">
              <a:latin typeface="Arial"/>
            </a:endParaRPr>
          </a:p>
        </p:txBody>
      </p:sp>
      <p:sp>
        <p:nvSpPr>
          <p:cNvPr id="39" name="PlaceHolder 2"/>
          <p:cNvSpPr>
            <a:spLocks noGrp="1"/>
          </p:cNvSpPr>
          <p:nvPr>
            <p:ph type="body"/>
          </p:nvPr>
        </p:nvSpPr>
        <p:spPr>
          <a:xfrm>
            <a:off x="504000" y="1326600"/>
            <a:ext cx="9070920" cy="32875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1800" spc="-1" strike="noStrike">
                <a:latin typeface="Arial"/>
              </a:rPr>
              <a:t>Format des Gliederungstextes durch Klicken bearbeiten</a:t>
            </a:r>
            <a:endParaRPr b="0" lang="fr-FR" sz="1800" spc="-1" strike="noStrike">
              <a:latin typeface="Arial"/>
            </a:endParaRPr>
          </a:p>
          <a:p>
            <a:pPr lvl="1" marL="864000" indent="-324000">
              <a:spcBef>
                <a:spcPts val="1134"/>
              </a:spcBef>
              <a:buClr>
                <a:srgbClr val="000000"/>
              </a:buClr>
              <a:buSzPct val="75000"/>
              <a:buFont typeface="Symbol" charset="2"/>
              <a:buChar char=""/>
            </a:pPr>
            <a:r>
              <a:rPr b="0" lang="fr-FR" sz="1800" spc="-1" strike="noStrike">
                <a:latin typeface="Arial"/>
              </a:rPr>
              <a:t>Zweite Gliederungsebene</a:t>
            </a:r>
            <a:endParaRPr b="0" lang="fr-FR" sz="1800" spc="-1" strike="noStrike">
              <a:latin typeface="Arial"/>
            </a:endParaRPr>
          </a:p>
          <a:p>
            <a:pPr lvl="2" marL="1296000" indent="-288000">
              <a:spcBef>
                <a:spcPts val="850"/>
              </a:spcBef>
              <a:buClr>
                <a:srgbClr val="000000"/>
              </a:buClr>
              <a:buSzPct val="45000"/>
              <a:buFont typeface="Wingdings" charset="2"/>
              <a:buChar char=""/>
            </a:pPr>
            <a:r>
              <a:rPr b="0" lang="fr-FR" sz="1800" spc="-1" strike="noStrike">
                <a:latin typeface="Arial"/>
              </a:rPr>
              <a:t>Dritte Gliederungsebene</a:t>
            </a:r>
            <a:endParaRPr b="0" lang="fr-FR" sz="1800" spc="-1" strike="noStrike">
              <a:latin typeface="Arial"/>
            </a:endParaRPr>
          </a:p>
          <a:p>
            <a:pPr lvl="3" marL="1728000" indent="-216000">
              <a:spcBef>
                <a:spcPts val="567"/>
              </a:spcBef>
              <a:buClr>
                <a:srgbClr val="000000"/>
              </a:buClr>
              <a:buSzPct val="75000"/>
              <a:buFont typeface="Symbol" charset="2"/>
              <a:buChar char=""/>
            </a:pPr>
            <a:r>
              <a:rPr b="0" lang="fr-FR" sz="1800" spc="-1" strike="noStrike">
                <a:latin typeface="Arial"/>
              </a:rPr>
              <a:t>Vierte Gliederungsebene</a:t>
            </a:r>
            <a:endParaRPr b="0" lang="fr-FR" sz="1800" spc="-1" strike="noStrike">
              <a:latin typeface="Arial"/>
            </a:endParaRPr>
          </a:p>
          <a:p>
            <a:pPr lvl="4" marL="2160000" indent="-216000">
              <a:spcBef>
                <a:spcPts val="283"/>
              </a:spcBef>
              <a:buClr>
                <a:srgbClr val="000000"/>
              </a:buClr>
              <a:buSzPct val="45000"/>
              <a:buFont typeface="Wingdings" charset="2"/>
              <a:buChar char=""/>
            </a:pPr>
            <a:r>
              <a:rPr b="0" lang="fr-FR" sz="1800" spc="-1" strike="noStrike">
                <a:latin typeface="Arial"/>
              </a:rPr>
              <a:t>Fünfte Gliederungsebene</a:t>
            </a:r>
            <a:endParaRPr b="0" lang="fr-FR" sz="1800" spc="-1" strike="noStrike">
              <a:latin typeface="Arial"/>
            </a:endParaRPr>
          </a:p>
          <a:p>
            <a:pPr lvl="5" marL="2592000" indent="-216000">
              <a:spcBef>
                <a:spcPts val="283"/>
              </a:spcBef>
              <a:buClr>
                <a:srgbClr val="000000"/>
              </a:buClr>
              <a:buSzPct val="45000"/>
              <a:buFont typeface="Wingdings" charset="2"/>
              <a:buChar char=""/>
            </a:pPr>
            <a:r>
              <a:rPr b="0" lang="fr-FR" sz="1800" spc="-1" strike="noStrike">
                <a:latin typeface="Arial"/>
              </a:rPr>
              <a:t>Sechste Gliederungsebene</a:t>
            </a:r>
            <a:endParaRPr b="0" lang="fr-FR" sz="1800" spc="-1" strike="noStrike">
              <a:latin typeface="Arial"/>
            </a:endParaRPr>
          </a:p>
          <a:p>
            <a:pPr lvl="6" marL="3024000" indent="-216000">
              <a:spcBef>
                <a:spcPts val="283"/>
              </a:spcBef>
              <a:buClr>
                <a:srgbClr val="000000"/>
              </a:buClr>
              <a:buSzPct val="45000"/>
              <a:buFont typeface="Wingdings" charset="2"/>
              <a:buChar char=""/>
            </a:pPr>
            <a:r>
              <a:rPr b="0" lang="fr-FR" sz="1800" spc="-1" strike="noStrike">
                <a:latin typeface="Arial"/>
              </a:rPr>
              <a:t>Siebte Gliederungsebene</a:t>
            </a:r>
            <a:endParaRPr b="0" lang="fr-FR"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504000" y="432000"/>
            <a:ext cx="9070920" cy="4182120"/>
          </a:xfrm>
          <a:prstGeom prst="rect">
            <a:avLst/>
          </a:prstGeom>
          <a:noFill/>
          <a:ln>
            <a:noFill/>
          </a:ln>
        </p:spPr>
        <p:style>
          <a:lnRef idx="0"/>
          <a:fillRef idx="0"/>
          <a:effectRef idx="0"/>
          <a:fontRef idx="minor"/>
        </p:style>
        <p:txBody>
          <a:bodyPr lIns="0" rIns="0" tIns="0" bIns="0">
            <a:normAutofit fontScale="84000"/>
          </a:bodyPr>
          <a:p>
            <a:pPr algn="just">
              <a:lnSpc>
                <a:spcPct val="100000"/>
              </a:lnSpc>
              <a:spcBef>
                <a:spcPts val="1417"/>
              </a:spcBef>
            </a:pPr>
            <a:r>
              <a:rPr b="0" lang="fr-FR" sz="3200" spc="-1" strike="noStrike">
                <a:solidFill>
                  <a:srgbClr val="000000"/>
                </a:solidFill>
                <a:latin typeface="Arial"/>
                <a:ea typeface="WenQuanYi Micro Hei"/>
              </a:rPr>
              <a:t>Ist der Mensch von Natur aus eher egoistisch oder altruistisch?</a:t>
            </a:r>
            <a:endParaRPr b="0" lang="fr-FR" sz="3200" spc="-1" strike="noStrike">
              <a:latin typeface="Arial"/>
            </a:endParaRPr>
          </a:p>
          <a:p>
            <a:pPr algn="just">
              <a:lnSpc>
                <a:spcPct val="100000"/>
              </a:lnSpc>
              <a:spcBef>
                <a:spcPts val="1417"/>
              </a:spcBef>
            </a:pPr>
            <a:r>
              <a:rPr b="0" lang="fr-FR" sz="3200" spc="-1" strike="noStrike">
                <a:solidFill>
                  <a:srgbClr val="000000"/>
                </a:solidFill>
                <a:latin typeface="Arial"/>
                <a:ea typeface="WenQuanYi Micro Hei"/>
              </a:rPr>
              <a:t>Ist der Mensch von Natur aus eher auf Konkurrenz oder auf Kooperation gepolt?</a:t>
            </a:r>
            <a:endParaRPr b="0" lang="fr-FR" sz="3200" spc="-1" strike="noStrike">
              <a:latin typeface="Arial"/>
            </a:endParaRPr>
          </a:p>
          <a:p>
            <a:pPr algn="just">
              <a:lnSpc>
                <a:spcPct val="100000"/>
              </a:lnSpc>
              <a:spcBef>
                <a:spcPts val="1417"/>
              </a:spcBef>
            </a:pPr>
            <a:r>
              <a:rPr b="0" lang="fr-FR" sz="3200" spc="-1" strike="noStrike">
                <a:solidFill>
                  <a:srgbClr val="000000"/>
                </a:solidFill>
                <a:latin typeface="Arial"/>
                <a:ea typeface="WenQuanYi Micro Hei"/>
              </a:rPr>
              <a:t>Ist der Mensch von Natur aus eher materialistisch oder genügsam?</a:t>
            </a:r>
            <a:endParaRPr b="0" lang="fr-FR" sz="3200" spc="-1" strike="noStrike">
              <a:latin typeface="Arial"/>
            </a:endParaRPr>
          </a:p>
          <a:p>
            <a:pPr algn="just">
              <a:lnSpc>
                <a:spcPct val="100000"/>
              </a:lnSpc>
              <a:spcBef>
                <a:spcPts val="1417"/>
              </a:spcBef>
            </a:pPr>
            <a:r>
              <a:rPr b="0" lang="fr-FR" sz="3200" spc="-1" strike="noStrike">
                <a:solidFill>
                  <a:srgbClr val="000000"/>
                </a:solidFill>
                <a:latin typeface="Arial"/>
                <a:ea typeface="WenQuanYi Micro Hei"/>
              </a:rPr>
              <a:t>Hat der Mensch von Natur aus ein natürliches Gefühl für Fairness und Gerechtigkeit oder ist dies vor allem ein Ergebnis der Erziehung?</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Oxytocin (Kuschelhormon)</a:t>
            </a:r>
            <a:endParaRPr b="0" lang="fr-FR" sz="4400" spc="-1" strike="noStrike">
              <a:latin typeface="Arial"/>
            </a:endParaRPr>
          </a:p>
        </p:txBody>
      </p:sp>
      <p:sp>
        <p:nvSpPr>
          <p:cNvPr id="94"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Großzügigkeit und Vertrauensbereitschaft</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Bereitschaft zur Versöhnung</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Bereitschaft zur Kooperation</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Mitgefühl</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Joachim Bauer</a:t>
            </a:r>
            <a:endParaRPr b="0" lang="fr-FR" sz="4400" spc="-1" strike="noStrike">
              <a:latin typeface="Arial"/>
            </a:endParaRPr>
          </a:p>
        </p:txBody>
      </p:sp>
      <p:sp>
        <p:nvSpPr>
          <p:cNvPr id="96"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endParaRPr b="0" lang="fr-FR" sz="1800" spc="-1" strike="noStrike">
              <a:latin typeface="Arial"/>
            </a:endParaRPr>
          </a:p>
          <a:p>
            <a:pPr marL="432000" indent="-323280">
              <a:lnSpc>
                <a:spcPct val="100000"/>
              </a:lnSpc>
              <a:spcBef>
                <a:spcPts val="1417"/>
              </a:spcBef>
              <a:buClr>
                <a:srgbClr val="000000"/>
              </a:buClr>
              <a:buSzPct val="45000"/>
              <a:buFont typeface="Wingdings" charset="2"/>
              <a:buChar char=""/>
            </a:pPr>
            <a:r>
              <a:rPr b="0" i="1" lang="fr-FR" sz="3200" spc="-1" strike="noStrike">
                <a:solidFill>
                  <a:srgbClr val="000000"/>
                </a:solidFill>
                <a:latin typeface="Arial"/>
                <a:ea typeface="DejaVu Sans"/>
              </a:rPr>
              <a:t>Aus Sicht des Gehirns ist soziale Akzeptanz so wichtig wie die körperliche Unversehrtheit.</a:t>
            </a:r>
            <a:endParaRPr b="0" lang="fr-FR" sz="3200" spc="-1" strike="noStrike">
              <a:latin typeface="Arial"/>
            </a:endParaRPr>
          </a:p>
          <a:p>
            <a:pPr>
              <a:lnSpc>
                <a:spcPct val="100000"/>
              </a:lnSpc>
              <a:spcBef>
                <a:spcPts val="1417"/>
              </a:spcBef>
            </a:pP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Meta-Studie mit 3,4 Mill. Menschen</a:t>
            </a:r>
            <a:endParaRPr b="0" lang="fr-FR" sz="4400" spc="-1" strike="noStrike">
              <a:latin typeface="Arial"/>
            </a:endParaRPr>
          </a:p>
        </p:txBody>
      </p:sp>
      <p:sp>
        <p:nvSpPr>
          <p:cNvPr id="98"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E</a:t>
            </a:r>
            <a:r>
              <a:rPr b="0" lang="fr-FR" sz="3200" spc="-1" strike="noStrike">
                <a:solidFill>
                  <a:srgbClr val="000000"/>
                </a:solidFill>
                <a:latin typeface="Arial"/>
                <a:ea typeface="WenQuanYi Micro Hei"/>
              </a:rPr>
              <a:t>insamkeit ist doppelt so schädlich wie Fettsucht.</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WenQuanYi Micro Hei"/>
              </a:rPr>
              <a:t>Einsamkeit ist genauso schädlich wie 15 Zigaretten am Tag.</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WenQuanYi Micro Hei"/>
              </a:rPr>
              <a:t>Einsamkeit ist genauso schädlich wie Alkoholmissbrauch.</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Meta-Studie mit 3,4 Mill. Menschen</a:t>
            </a:r>
            <a:endParaRPr b="0" lang="fr-FR" sz="4400" spc="-1" strike="noStrike">
              <a:latin typeface="Arial"/>
            </a:endParaRPr>
          </a:p>
        </p:txBody>
      </p:sp>
      <p:sp>
        <p:nvSpPr>
          <p:cNvPr id="100"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Gefühl von sozialer Verbundenheit und Freundschaft reduziert das Risiko eines frühen Todes um die Hälfte.</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504000" y="455040"/>
            <a:ext cx="9070920" cy="4878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3200" spc="-1" strike="noStrike">
                <a:solidFill>
                  <a:srgbClr val="000000"/>
                </a:solidFill>
                <a:latin typeface="Arial"/>
                <a:ea typeface="WenQuanYi Micro Hei"/>
              </a:rPr>
              <a:t>Wesley Autrey</a:t>
            </a:r>
            <a:endParaRPr b="0" lang="fr-FR" sz="3200" spc="-1" strike="noStrike">
              <a:latin typeface="Arial"/>
            </a:endParaRPr>
          </a:p>
        </p:txBody>
      </p:sp>
      <p:sp>
        <p:nvSpPr>
          <p:cNvPr id="102"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Ich sah nur einen Menschen, der Hilfe brauchte. Da tat ich, was zu tun war.</a:t>
            </a:r>
            <a:endParaRPr b="0" lang="fr-FR" sz="3200" spc="-1" strike="noStrike">
              <a:latin typeface="Arial"/>
            </a:endParaRPr>
          </a:p>
          <a:p>
            <a:pPr algn="just">
              <a:lnSpc>
                <a:spcPct val="100000"/>
              </a:lnSpc>
              <a:spcBef>
                <a:spcPts val="1417"/>
              </a:spcBef>
            </a:pP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Felix Warneken</a:t>
            </a:r>
            <a:endParaRPr b="0" lang="fr-FR" sz="4400" spc="-1" strike="noStrike">
              <a:latin typeface="Arial"/>
            </a:endParaRPr>
          </a:p>
        </p:txBody>
      </p:sp>
      <p:sp>
        <p:nvSpPr>
          <p:cNvPr id="104"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Diese Kinder sind so klein, dass sie noch Windeln tragen und kaum sprechen können, und trotzdem zeigen sie schon Verhaltensweisen gegenseitiger Hilfe.</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Moral und Fairness</a:t>
            </a:r>
            <a:endParaRPr b="0" lang="fr-FR" sz="4400" spc="-1" strike="noStrike">
              <a:latin typeface="Arial"/>
            </a:endParaRPr>
          </a:p>
        </p:txBody>
      </p:sp>
      <p:sp>
        <p:nvSpPr>
          <p:cNvPr id="106"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endParaRPr b="0" lang="fr-FR" sz="18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Angeboren oder anerzogen ?</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Axel </a:t>
            </a:r>
            <a:r>
              <a:rPr b="0" lang="fr-FR" sz="4400" spc="-1" strike="noStrike">
                <a:solidFill>
                  <a:srgbClr val="000000"/>
                </a:solidFill>
                <a:latin typeface="Arial"/>
                <a:ea typeface="WenQuanYi Micro Hei"/>
              </a:rPr>
              <a:t>Ockenfels</a:t>
            </a:r>
            <a:endParaRPr b="0" lang="fr-FR" sz="4400" spc="-1" strike="noStrike">
              <a:latin typeface="Arial"/>
            </a:endParaRPr>
          </a:p>
        </p:txBody>
      </p:sp>
      <p:sp>
        <p:nvSpPr>
          <p:cNvPr id="108"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fontScale="45000"/>
          </a:bodyPr>
          <a:p>
            <a:pPr algn="just">
              <a:lnSpc>
                <a:spcPct val="100000"/>
              </a:lnSpc>
              <a:spcBef>
                <a:spcPts val="1417"/>
              </a:spcBef>
            </a:pPr>
            <a:r>
              <a:rPr b="0" i="1" lang="fr-FR" sz="3200" spc="-1" strike="noStrike">
                <a:solidFill>
                  <a:srgbClr val="000000"/>
                </a:solidFill>
                <a:latin typeface="Arial"/>
                <a:ea typeface="DejaVu Sans"/>
              </a:rPr>
              <a:t>Die klassische Wirtschaftstheorie macht eine klare Prognose: Die sagt, Sie geben mir einen Euro – denn das ist, was ›Homo oeconomicus‹ tun würde unter der Annahme ›Mehr Geld ist besser als weniger Geld‹. Wenn Sie mir einen Euro geben und ich annehme, dann bekomme ich einen Euro. Wenn ich ablehne, bekomme ich nichts. Und da ein Euro besser ist als nichts, nehme ich an. Da Sie ›Homo oeconomicus‹ sind, antizipieren Sie dieses Verhalten und dürfen sich darauf freuen, dass Sie fast den gesamten Kuchen kriegen und ich fast nichts.</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just">
              <a:lnSpc>
                <a:spcPct val="100000"/>
              </a:lnSpc>
            </a:pPr>
            <a:r>
              <a:rPr b="0" lang="fr-FR" sz="4400" spc="-1" strike="noStrike">
                <a:solidFill>
                  <a:srgbClr val="000000"/>
                </a:solidFill>
                <a:latin typeface="Arial"/>
                <a:ea typeface="DejaVu Sans"/>
              </a:rPr>
              <a:t>Christopher Dawes</a:t>
            </a:r>
            <a:endParaRPr b="0" lang="fr-FR" sz="4400" spc="-1" strike="noStrike">
              <a:latin typeface="Arial"/>
            </a:endParaRPr>
          </a:p>
        </p:txBody>
      </p:sp>
      <p:sp>
        <p:nvSpPr>
          <p:cNvPr id="110"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Die Ergebnisse deuten darauf hin, dass soziale Ungleichheit negative Gefühle hervorruft, die sowohl zur Reduzierung als auch zur Steigerung der Einkommen anderer motivieren.</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Sigmund Freud</a:t>
            </a:r>
            <a:endParaRPr b="0" lang="fr-FR" sz="4400" spc="-1" strike="noStrike">
              <a:latin typeface="Arial"/>
            </a:endParaRPr>
          </a:p>
        </p:txBody>
      </p:sp>
      <p:sp>
        <p:nvSpPr>
          <p:cNvPr id="112"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fontScale="27000"/>
          </a:bodyPr>
          <a:p>
            <a:pPr algn="just">
              <a:lnSpc>
                <a:spcPct val="100000"/>
              </a:lnSpc>
              <a:spcBef>
                <a:spcPts val="1417"/>
              </a:spcBef>
            </a:pPr>
            <a:r>
              <a:rPr b="0" i="1" lang="fr-FR" sz="3200" spc="-1" strike="noStrike">
                <a:solidFill>
                  <a:srgbClr val="000000"/>
                </a:solidFill>
                <a:latin typeface="Arial"/>
                <a:ea typeface="DejaVu Sans"/>
              </a:rPr>
              <a:t>Das gern verleugnete Stück Wirklichkeit hinter alledem ist, dass der Mensch nicht ein sanftes, liebesbedürftiges Wesen ist, das sich höchstens, wenn angegriffen, auch zu verteidigen vermag, sondern dass er zu seinen Triebbegabungen auch einen mächtigen Anteil von Aggressionsneigung rechnen darf. Infolgedessen ist ihm der Nächste nicht nur möglicher Helfer und Sexualobjekt, sondern auch eine Versuchung, seine Aggression an ihm zu befriedigen, seine Arbeitskraft ohne Entschädigung auszunützen, ihn ohne seine Einwilligung sexuell zu gebrauchen, sich in den Besitz seiner Habe zu setzen, ihn zu demütigen, ihm Schmerzen zu bereiten, zu martern und zu töten. Homo homini lupus; wer hat nach allen Erfahrungen des Lebens und der Geschichte den Mut, diesen Satz zu bestreiten?</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Milton Friedman</a:t>
            </a:r>
            <a:endParaRPr b="0" lang="fr-FR" sz="4400" spc="-1" strike="noStrike">
              <a:latin typeface="Arial"/>
            </a:endParaRPr>
          </a:p>
        </p:txBody>
      </p:sp>
      <p:sp>
        <p:nvSpPr>
          <p:cNvPr id="78" name="CustomShape 2"/>
          <p:cNvSpPr/>
          <p:nvPr/>
        </p:nvSpPr>
        <p:spPr>
          <a:xfrm>
            <a:off x="504000" y="2482560"/>
            <a:ext cx="9070920" cy="975240"/>
          </a:xfrm>
          <a:prstGeom prst="rect">
            <a:avLst/>
          </a:prstGeom>
          <a:noFill/>
          <a:ln>
            <a:noFill/>
          </a:ln>
        </p:spPr>
        <p:style>
          <a:lnRef idx="0"/>
          <a:fillRef idx="0"/>
          <a:effectRef idx="0"/>
          <a:fontRef idx="minor"/>
        </p:style>
        <p:txBody>
          <a:bodyPr lIns="0" rIns="0" tIns="0" bIns="0" anchor="ctr">
            <a:spAutoFit/>
          </a:bodyPr>
          <a:p>
            <a:pPr algn="just">
              <a:lnSpc>
                <a:spcPct val="100000"/>
              </a:lnSpc>
            </a:pPr>
            <a:r>
              <a:rPr b="0" i="1" lang="fr-FR" sz="3200" spc="-1" strike="noStrike">
                <a:solidFill>
                  <a:srgbClr val="000000"/>
                </a:solidFill>
                <a:latin typeface="Arial"/>
                <a:ea typeface="WenQuanYi Micro Hei"/>
              </a:rPr>
              <a:t>Kennen Sie irgendeine Gesellschaft, die nicht über Habgier funktioniert?</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Marshalls Analyse</a:t>
            </a:r>
            <a:endParaRPr b="0" lang="fr-FR" sz="4400" spc="-1" strike="noStrike">
              <a:latin typeface="Arial"/>
            </a:endParaRPr>
          </a:p>
        </p:txBody>
      </p:sp>
      <p:sp>
        <p:nvSpPr>
          <p:cNvPr id="114"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10-15 % schießen tatsächlich auf den Feind</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75 % schießen ohne jedes Tötungsziel</a:t>
            </a:r>
            <a:endParaRPr b="0" lang="fr-FR" sz="3200" spc="-1" strike="noStrike">
              <a:latin typeface="Arial"/>
            </a:endParaRPr>
          </a:p>
          <a:p>
            <a:pPr algn="just">
              <a:lnSpc>
                <a:spcPct val="100000"/>
              </a:lnSpc>
              <a:spcBef>
                <a:spcPts val="1417"/>
              </a:spcBef>
            </a:pPr>
            <a:r>
              <a:rPr b="0" lang="fr-FR" sz="3200" spc="-1" strike="noStrike">
                <a:solidFill>
                  <a:srgbClr val="000000"/>
                </a:solidFill>
                <a:latin typeface="Arial"/>
                <a:ea typeface="DejaVu Sans"/>
              </a:rPr>
              <a:t>selbst wenn sie sich in einer direkten Gefahrensituation befinden.  </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just">
              <a:lnSpc>
                <a:spcPct val="100000"/>
              </a:lnSpc>
            </a:pPr>
            <a:r>
              <a:rPr b="0" lang="fr-FR" sz="4400" spc="-1" strike="noStrike">
                <a:solidFill>
                  <a:srgbClr val="000000"/>
                </a:solidFill>
                <a:latin typeface="Arial"/>
                <a:ea typeface="WenQuanYi Micro Hei"/>
              </a:rPr>
              <a:t>S. L. A. Marshall</a:t>
            </a:r>
            <a:endParaRPr b="0" lang="fr-FR" sz="4400" spc="-1" strike="noStrike">
              <a:latin typeface="Arial"/>
            </a:endParaRPr>
          </a:p>
        </p:txBody>
      </p:sp>
      <p:sp>
        <p:nvSpPr>
          <p:cNvPr id="116"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Ein gesunder und normaler Mensch hat ein</a:t>
            </a:r>
            <a:endParaRPr b="0" lang="fr-FR" sz="32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allgemein nicht erwartetes Widerstreben dagegen,</a:t>
            </a:r>
            <a:endParaRPr b="0" lang="fr-FR" sz="32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einen anderen Menschen zu töten.</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504000" y="333000"/>
            <a:ext cx="9070920" cy="7315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800" spc="-1" strike="noStrike">
                <a:solidFill>
                  <a:srgbClr val="000000"/>
                </a:solidFill>
                <a:latin typeface="Arial"/>
                <a:ea typeface="WenQuanYi Micro Hei"/>
              </a:rPr>
              <a:t>Dave Grossman</a:t>
            </a:r>
            <a:endParaRPr b="0" lang="fr-FR" sz="4800" spc="-1" strike="noStrike">
              <a:latin typeface="Arial"/>
            </a:endParaRPr>
          </a:p>
        </p:txBody>
      </p:sp>
      <p:sp>
        <p:nvSpPr>
          <p:cNvPr id="118"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Im entscheidenden Augenblick wurde jedem Soldaten klar, dass er den Mann, der vor ihm stand, nicht töten konnte.</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Tötungswille</a:t>
            </a:r>
            <a:endParaRPr b="0" lang="fr-FR" sz="4400" spc="-1" strike="noStrike">
              <a:latin typeface="Arial"/>
            </a:endParaRPr>
          </a:p>
        </p:txBody>
      </p:sp>
      <p:sp>
        <p:nvSpPr>
          <p:cNvPr id="120"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15 % im Zweiten Weltkrieg</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50 % Im Korea-Krieg</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90-95 % im Vietnam-Krieg</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Auf Geld geprimte Menschen</a:t>
            </a:r>
            <a:endParaRPr b="0" lang="fr-FR" sz="4400" spc="-1" strike="noStrike">
              <a:latin typeface="Arial"/>
            </a:endParaRPr>
          </a:p>
        </p:txBody>
      </p:sp>
      <p:sp>
        <p:nvSpPr>
          <p:cNvPr id="122"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Erhöhter Egoismus</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Geringere Hilfsbereitschaft</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Grössere Distanziertheit zum Mitmenschen</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Weniger sozial</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Geringere Großzügigkeit</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Daniel Kahneman</a:t>
            </a:r>
            <a:endParaRPr b="0" lang="fr-FR" sz="4400" spc="-1" strike="noStrike">
              <a:latin typeface="Arial"/>
            </a:endParaRPr>
          </a:p>
        </p:txBody>
      </p:sp>
      <p:sp>
        <p:nvSpPr>
          <p:cNvPr id="124"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WenQuanYi Micro Hei"/>
              </a:rPr>
              <a:t>Faulheit ist tief in unserer Natur angelegt.</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Faulheit = Natur des Menschen</a:t>
            </a:r>
            <a:endParaRPr b="0" lang="fr-FR" sz="4400" spc="-1" strike="noStrike">
              <a:latin typeface="Arial"/>
            </a:endParaRPr>
          </a:p>
        </p:txBody>
      </p:sp>
      <p:sp>
        <p:nvSpPr>
          <p:cNvPr id="126"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Faulenzer</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Drückeberger</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Scheinarbeitslose</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Sozialschmarotzer</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Gerhard Schröder</a:t>
            </a:r>
            <a:endParaRPr b="0" lang="fr-FR" sz="4400" spc="-1" strike="noStrike">
              <a:latin typeface="Arial"/>
            </a:endParaRPr>
          </a:p>
        </p:txBody>
      </p:sp>
      <p:sp>
        <p:nvSpPr>
          <p:cNvPr id="128"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Cambria"/>
                <a:ea typeface="WenQuanYi Micro Hei"/>
              </a:rPr>
              <a:t>Es gibt kein Recht auf Faulheit in unserer Gesellschaft.</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Motivation</a:t>
            </a:r>
            <a:endParaRPr b="0" lang="fr-FR" sz="4400" spc="-1" strike="noStrike">
              <a:latin typeface="Arial"/>
            </a:endParaRPr>
          </a:p>
        </p:txBody>
      </p:sp>
      <p:sp>
        <p:nvSpPr>
          <p:cNvPr id="130"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Extrinsisch (äußere Reiz)</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Intrinsisch (innerer Antrieb)</a:t>
            </a:r>
            <a:endParaRPr b="0" lang="fr-FR" sz="3200" spc="-1" strike="noStrike">
              <a:latin typeface="Arial"/>
            </a:endParaRPr>
          </a:p>
          <a:p>
            <a:pPr>
              <a:lnSpc>
                <a:spcPct val="100000"/>
              </a:lnSpc>
              <a:spcBef>
                <a:spcPts val="1417"/>
              </a:spcBef>
            </a:pP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Richard David Precht</a:t>
            </a:r>
            <a:endParaRPr b="0" lang="fr-FR" sz="4400" spc="-1" strike="noStrike">
              <a:latin typeface="Arial"/>
            </a:endParaRPr>
          </a:p>
        </p:txBody>
      </p:sp>
      <p:sp>
        <p:nvSpPr>
          <p:cNvPr id="132"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Aus einer unbedingten Hilfsbereitschaft war eine bedingte Hilfsbereitschaft geworden.</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Friedrich Hayek</a:t>
            </a:r>
            <a:endParaRPr b="0" lang="fr-FR" sz="4400" spc="-1" strike="noStrike">
              <a:latin typeface="Arial"/>
            </a:endParaRPr>
          </a:p>
        </p:txBody>
      </p:sp>
      <p:sp>
        <p:nvSpPr>
          <p:cNvPr id="80"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r>
              <a:rPr b="0" i="1" lang="fr-FR" sz="3200" spc="-1" strike="noStrike">
                <a:solidFill>
                  <a:srgbClr val="000000"/>
                </a:solidFill>
                <a:latin typeface="Arial"/>
                <a:ea typeface="WenQuanYi Micro Hei"/>
              </a:rPr>
              <a:t>Ist das nicht eine Philosophie, die hauptsächlich auf Egoismus basiert? Was ist mit Altruismus? Wann kommt Altruismus ins Spiel?</a:t>
            </a:r>
            <a:endParaRPr b="0" lang="fr-FR" sz="3200" spc="-1" strike="noStrike">
              <a:latin typeface="Arial"/>
            </a:endParaRPr>
          </a:p>
          <a:p>
            <a:pPr algn="just">
              <a:lnSpc>
                <a:spcPct val="100000"/>
              </a:lnSpc>
              <a:spcBef>
                <a:spcPts val="1417"/>
              </a:spcBef>
            </a:pPr>
            <a:endParaRPr b="0" lang="fr-FR" sz="3200" spc="-1" strike="noStrike">
              <a:latin typeface="Arial"/>
            </a:endParaRPr>
          </a:p>
          <a:p>
            <a:pPr algn="just">
              <a:lnSpc>
                <a:spcPct val="100000"/>
              </a:lnSpc>
              <a:spcBef>
                <a:spcPts val="1417"/>
              </a:spcBef>
            </a:pPr>
            <a:r>
              <a:rPr b="0" i="1" lang="fr-FR" sz="3200" spc="-1" strike="noStrike">
                <a:solidFill>
                  <a:srgbClr val="000000"/>
                </a:solidFill>
                <a:latin typeface="Arial"/>
                <a:ea typeface="WenQuanYi Micro Hei"/>
              </a:rPr>
              <a:t>Er kommt nicht ins Spiel.</a:t>
            </a:r>
            <a:endParaRPr b="0" lang="fr-FR" sz="3200" spc="-1" strike="noStrike">
              <a:latin typeface="Arial"/>
            </a:endParaRPr>
          </a:p>
          <a:p>
            <a:pPr>
              <a:lnSpc>
                <a:spcPct val="100000"/>
              </a:lnSpc>
              <a:spcBef>
                <a:spcPts val="1417"/>
              </a:spcBef>
            </a:pP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Meta-Studie</a:t>
            </a:r>
            <a:endParaRPr b="0" lang="fr-FR" sz="4400" spc="-1" strike="noStrike">
              <a:latin typeface="Arial"/>
            </a:endParaRPr>
          </a:p>
        </p:txBody>
      </p:sp>
      <p:sp>
        <p:nvSpPr>
          <p:cNvPr id="134"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endParaRPr b="0" lang="fr-FR" sz="18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128 Studien weisen nach,</a:t>
            </a:r>
            <a:r>
              <a:rPr b="0" lang="fr-FR" sz="3200" spc="-1" strike="noStrike">
                <a:solidFill>
                  <a:srgbClr val="000000"/>
                </a:solidFill>
                <a:latin typeface="Arial"/>
                <a:ea typeface="WenQuanYi Micro Hei"/>
              </a:rPr>
              <a:t> dass extrinsische Anreize die intrinsische Motivation insbesondere bei Kindern verringerten</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CustomShape 1"/>
          <p:cNvSpPr/>
          <p:nvPr/>
        </p:nvSpPr>
        <p:spPr>
          <a:xfrm>
            <a:off x="504000" y="226080"/>
            <a:ext cx="9070920" cy="945720"/>
          </a:xfrm>
          <a:prstGeom prst="rect">
            <a:avLst/>
          </a:prstGeom>
          <a:noFill/>
          <a:ln>
            <a:noFill/>
          </a:ln>
        </p:spPr>
        <p:style>
          <a:lnRef idx="0"/>
          <a:fillRef idx="0"/>
          <a:effectRef idx="0"/>
          <a:fontRef idx="minor"/>
        </p:style>
      </p:sp>
      <p:sp>
        <p:nvSpPr>
          <p:cNvPr id="136"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r>
              <a:rPr b="0" i="1" lang="fr-FR" sz="3200" spc="-1" strike="noStrike">
                <a:solidFill>
                  <a:srgbClr val="000000"/>
                </a:solidFill>
                <a:latin typeface="Cambria"/>
                <a:ea typeface="Cambria"/>
              </a:rPr>
              <a:t>Die Überzeugung, die auf dem kapitalistischen Menschenbild beruht, der Mensch helfe, arbeite oder lerne nur, wenn er hierfür belohnt wird, führt in Wirklichkeit gerade zur Zerstörung des gewünschten Verhaltens.</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Konkurrenz</a:t>
            </a:r>
            <a:endParaRPr b="0" lang="fr-FR" sz="4400" spc="-1" strike="noStrike">
              <a:latin typeface="Arial"/>
            </a:endParaRPr>
          </a:p>
        </p:txBody>
      </p:sp>
      <p:sp>
        <p:nvSpPr>
          <p:cNvPr id="138"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Motivation : „</a:t>
            </a:r>
            <a:r>
              <a:rPr b="0" lang="fr-FR" sz="3200" spc="-1" strike="noStrike">
                <a:solidFill>
                  <a:srgbClr val="000000"/>
                </a:solidFill>
                <a:latin typeface="Arial"/>
                <a:ea typeface="WenQuanYi Micro Hei"/>
              </a:rPr>
              <a:t>Gewinnen ist nicht das Wichtigste. Gewinnen ist alles.“</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WenQuanYi Micro Hei"/>
              </a:rPr>
              <a:t>Charakterbildend : „Verlieren ist gut für dich.“</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504000" y="302400"/>
            <a:ext cx="9070920" cy="7923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2600" spc="-1" strike="noStrike">
                <a:solidFill>
                  <a:srgbClr val="000000"/>
                </a:solidFill>
                <a:latin typeface="Arial"/>
                <a:ea typeface="DejaVu Sans"/>
              </a:rPr>
              <a:t>Studie : </a:t>
            </a:r>
            <a:r>
              <a:rPr b="0" lang="fr-FR" sz="2600" spc="-1" strike="noStrike">
                <a:solidFill>
                  <a:srgbClr val="000000"/>
                </a:solidFill>
                <a:latin typeface="Arial"/>
                <a:ea typeface="WenQuanYi Micro Hei"/>
              </a:rPr>
              <a:t>Es ist nur ein Spiel? Der Wettkampf im</a:t>
            </a:r>
            <a:br/>
            <a:r>
              <a:rPr b="0" lang="fr-FR" sz="2600" spc="-1" strike="noStrike">
                <a:solidFill>
                  <a:srgbClr val="000000"/>
                </a:solidFill>
                <a:latin typeface="Arial"/>
                <a:ea typeface="WenQuanYi Micro Hei"/>
              </a:rPr>
              <a:t>Schulsport bedroht</a:t>
            </a:r>
            <a:endParaRPr b="0" lang="fr-FR" sz="2600" spc="-1" strike="noStrike">
              <a:latin typeface="Arial"/>
            </a:endParaRPr>
          </a:p>
        </p:txBody>
      </p:sp>
      <p:sp>
        <p:nvSpPr>
          <p:cNvPr id="140"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fontScale="88000"/>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66 % der Kinder wären erleichtert, wenn Element des Wettkampfes im Sport verschwände</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86 % überzeugt, Sieg sei Eltern wichtiger als ihnen selbst</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40 % sicher, Eltern schauten ihnen nur wegen des Wettkampes zu</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504000" y="424440"/>
            <a:ext cx="9070920" cy="5490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3600" spc="-1" strike="noStrike">
                <a:solidFill>
                  <a:srgbClr val="000000"/>
                </a:solidFill>
                <a:latin typeface="Arial"/>
                <a:ea typeface="DejaVu Sans"/>
              </a:rPr>
              <a:t>Hauptmotivation der Kinder Sport zu treiben</a:t>
            </a:r>
            <a:endParaRPr b="0" lang="fr-FR" sz="3600" spc="-1" strike="noStrike">
              <a:latin typeface="Arial"/>
            </a:endParaRPr>
          </a:p>
        </p:txBody>
      </p:sp>
      <p:sp>
        <p:nvSpPr>
          <p:cNvPr id="142"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1. Spaß</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2. sein Bestes geben</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a:t>
            </a:r>
            <a:r>
              <a:rPr b="0" lang="fr-FR" sz="3200" spc="-1" strike="noStrike">
                <a:solidFill>
                  <a:srgbClr val="000000"/>
                </a:solidFill>
                <a:latin typeface="Arial"/>
                <a:ea typeface="DejaVu Sans"/>
              </a:rPr>
              <a:t>.</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9. Gewinnen</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Michael Tomasello</a:t>
            </a:r>
            <a:endParaRPr b="0" lang="fr-FR" sz="4400" spc="-1" strike="noStrike">
              <a:latin typeface="Arial"/>
            </a:endParaRPr>
          </a:p>
        </p:txBody>
      </p:sp>
      <p:sp>
        <p:nvSpPr>
          <p:cNvPr id="144" name="CustomShape 2"/>
          <p:cNvSpPr/>
          <p:nvPr/>
        </p:nvSpPr>
        <p:spPr>
          <a:xfrm>
            <a:off x="504000" y="1362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WenQuanYi Micro Hei"/>
              </a:rPr>
              <a:t>Weil der Homo sapiens ein ultrakooperativer Primat ist.</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Konkurrenz</a:t>
            </a:r>
            <a:endParaRPr b="0" lang="fr-FR" sz="4400" spc="-1" strike="noStrike">
              <a:latin typeface="Arial"/>
            </a:endParaRPr>
          </a:p>
        </p:txBody>
      </p:sp>
      <p:sp>
        <p:nvSpPr>
          <p:cNvPr id="146"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Reduziert Freundlichkeit</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Erhöht Aggressivität (bei Sieg und Niederlage)</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Reduziert Empathie</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Reduziert Gefühlsansteckung</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Alfie Kohn</a:t>
            </a:r>
            <a:endParaRPr b="0" lang="fr-FR" sz="4400" spc="-1" strike="noStrike">
              <a:latin typeface="Arial"/>
            </a:endParaRPr>
          </a:p>
        </p:txBody>
      </p:sp>
      <p:sp>
        <p:nvSpPr>
          <p:cNvPr id="148"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Wenn wir zwischenmenschliche Beziehungen sabotieren wollten, hätte uns kaum etwas Besseres als Konkurrenz einfallen können.</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Alfie Kohn</a:t>
            </a:r>
            <a:endParaRPr b="0" lang="fr-FR" sz="4400" spc="-1" strike="noStrike">
              <a:latin typeface="Arial"/>
            </a:endParaRPr>
          </a:p>
        </p:txBody>
      </p:sp>
      <p:sp>
        <p:nvSpPr>
          <p:cNvPr id="150"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Was geschieht mit unserem Selbst-Bewusstsein, wenn es davon abhängig ist, wie sehr wir besser als andere sind?</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Konkurrenz ….</a:t>
            </a:r>
            <a:endParaRPr b="0" lang="fr-FR" sz="4400" spc="-1" strike="noStrike">
              <a:latin typeface="Arial"/>
            </a:endParaRPr>
          </a:p>
        </p:txBody>
      </p:sp>
      <p:sp>
        <p:nvSpPr>
          <p:cNvPr id="152"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WenQuanYi Micro Hei"/>
              </a:rPr>
              <a:t>kann Kindern das Gefühl geben, nicht Herr des eigenen Schicksals zu sein.</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WenQuanYi Micro Hei"/>
              </a:rPr>
              <a:t>wirkt unabhängig vom Ergebnis frustrierend.</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WenQuanYi Micro Hei"/>
              </a:rPr>
              <a:t>stiftet Angst und Unsicherheit.</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WenQuanYi Micro Hei"/>
              </a:rPr>
              <a:t>kann wie eine Droge wirken.</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Navigatorix</a:t>
            </a:r>
            <a:endParaRPr b="0" lang="fr-FR" sz="4400" spc="-1" strike="noStrike">
              <a:latin typeface="Arial"/>
            </a:endParaRPr>
          </a:p>
        </p:txBody>
      </p:sp>
      <p:sp>
        <p:nvSpPr>
          <p:cNvPr id="82"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fontScale="27000"/>
          </a:bodyPr>
          <a:p>
            <a:pPr algn="just">
              <a:lnSpc>
                <a:spcPct val="100000"/>
              </a:lnSpc>
              <a:spcBef>
                <a:spcPts val="1417"/>
              </a:spcBef>
            </a:pPr>
            <a:r>
              <a:rPr b="0" i="1" lang="fr-FR" sz="3200" spc="-1" strike="noStrike">
                <a:solidFill>
                  <a:srgbClr val="111111"/>
                </a:solidFill>
                <a:latin typeface="Cambria"/>
                <a:ea typeface="Amazon Ember;Arial"/>
              </a:rPr>
              <a:t>Irrt man sich betreffend die Natur der Gravitation, ist das zwar gravierend, aber nicht dramatisch, weil einem die Äpfel trotzdem von oben nach unten auf den Kopf fallen. Irrt man sich hingegen betreffend die Natur der Menschen, ist das dramatisch, weil man, von der falschen Prämisse ausgehend, tatsächlich alles falsch denkt, fühlt und gestaltet. Alles – sprich den eigenen Umgang mit den allen anderen Menschen, die eigenen Visionen und Zukunftsansichten, zudem alle kollektiven Anreize, alle Gesetze und alle Verbote. Eine falsche Prämisse betreffend das Wesen des Menschen wäre also nichts weniger als fatal, im Wortsinn.</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Alfie Kohn</a:t>
            </a:r>
            <a:endParaRPr b="0" lang="fr-FR" sz="4400" spc="-1" strike="noStrike">
              <a:latin typeface="Arial"/>
            </a:endParaRPr>
          </a:p>
        </p:txBody>
      </p:sp>
      <p:sp>
        <p:nvSpPr>
          <p:cNvPr id="154"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Konkurrenz ist für das Selbstwertgefühl wie Zucker für die Zähne.</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Alfie Kohn</a:t>
            </a:r>
            <a:endParaRPr b="0" lang="fr-FR" sz="4400" spc="-1" strike="noStrike">
              <a:latin typeface="Arial"/>
            </a:endParaRPr>
          </a:p>
        </p:txBody>
      </p:sp>
      <p:sp>
        <p:nvSpPr>
          <p:cNvPr id="156"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Wie können wir unsere beste Leistung erzielen, wenn wir unsere Energie damit vergeuden, andere zu besiegen?</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Alfie Kohn</a:t>
            </a:r>
            <a:endParaRPr b="0" lang="fr-FR" sz="4400" spc="-1" strike="noStrike">
              <a:latin typeface="Arial"/>
            </a:endParaRPr>
          </a:p>
        </p:txBody>
      </p:sp>
      <p:sp>
        <p:nvSpPr>
          <p:cNvPr id="158"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Sein Bestes zu geben und Andere zu besiegen sind zwei grundverschiedene Dinge.</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Erich Fromm</a:t>
            </a:r>
            <a:endParaRPr b="0" lang="fr-FR" sz="4400" spc="-1" strike="noStrike">
              <a:latin typeface="Arial"/>
            </a:endParaRPr>
          </a:p>
        </p:txBody>
      </p:sp>
      <p:sp>
        <p:nvSpPr>
          <p:cNvPr id="160"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Die gegenwärtige Situation (...), in der eine gesunde Wirtschaft nur um den Preis kranker Menschen möglich ist.</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Nebenwirkungen</a:t>
            </a:r>
            <a:endParaRPr b="0" lang="fr-FR" sz="4400" spc="-1" strike="noStrike">
              <a:latin typeface="Arial"/>
            </a:endParaRPr>
          </a:p>
        </p:txBody>
      </p:sp>
      <p:sp>
        <p:nvSpPr>
          <p:cNvPr id="162"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fontScale="70000"/>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Reichtum reduziert Empathie</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Ungleichheit erhöht Konkurrenzgefühl</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Misstrauen steigert Aggressionsbereitschaft</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Stress reduziert Empathie</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Vereinzelung reduziert Mitgefühl</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Druck und Zeitnot reduzieren Hilfsbereitschaft und erhöhen Aggressionsbereitschaft</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Erich Fehr</a:t>
            </a:r>
            <a:endParaRPr b="0" lang="fr-FR" sz="4400" spc="-1" strike="noStrike">
              <a:latin typeface="Arial"/>
            </a:endParaRPr>
          </a:p>
        </p:txBody>
      </p:sp>
      <p:sp>
        <p:nvSpPr>
          <p:cNvPr id="164"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WenQuanYi Micro Hei"/>
              </a:rPr>
              <a:t>Wenn der Glaube vorherrscht, dass die anderen kooperieren, dann ist die Kooperation jedes Einzelnen hoch; wenn der Glaube vorherrscht, dass die anderen nicht kooperieren, dann kooperiert tatsächlich keiner.</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504000" y="455040"/>
            <a:ext cx="9070920" cy="487800"/>
          </a:xfrm>
          <a:prstGeom prst="rect">
            <a:avLst/>
          </a:prstGeom>
          <a:noFill/>
          <a:ln>
            <a:noFill/>
          </a:ln>
        </p:spPr>
        <p:style>
          <a:lnRef idx="0"/>
          <a:fillRef idx="0"/>
          <a:effectRef idx="0"/>
          <a:fontRef idx="minor"/>
        </p:style>
        <p:txBody>
          <a:bodyPr lIns="0" rIns="0" tIns="0" bIns="0" anchor="ctr">
            <a:spAutoFit/>
          </a:bodyPr>
          <a:p>
            <a:pPr algn="just">
              <a:lnSpc>
                <a:spcPct val="100000"/>
              </a:lnSpc>
            </a:pPr>
            <a:r>
              <a:rPr b="0" lang="fr-FR" sz="3200" spc="-1" strike="noStrike">
                <a:solidFill>
                  <a:srgbClr val="000000"/>
                </a:solidFill>
                <a:latin typeface="Arial"/>
                <a:ea typeface="WenQuanYi Micro Hei"/>
              </a:rPr>
              <a:t>Konsequenz des kapitalistischen Menschenbildes</a:t>
            </a:r>
            <a:endParaRPr b="0" lang="fr-FR" sz="3200" spc="-1" strike="noStrike">
              <a:latin typeface="Arial"/>
            </a:endParaRPr>
          </a:p>
        </p:txBody>
      </p:sp>
      <p:sp>
        <p:nvSpPr>
          <p:cNvPr id="166"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fontScale="66000"/>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Empathie nimmt ab</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Individualismus nimmt zu</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Einsamkeit nimmt zu</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Vertrauen nimmt ab</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Materialismus nimmt zu</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Narzissmus nimmt zu</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Motivation durch extrinsische Werte nimmt zu</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504000" y="226080"/>
            <a:ext cx="9070920" cy="945720"/>
          </a:xfrm>
          <a:prstGeom prst="rect">
            <a:avLst/>
          </a:prstGeom>
          <a:noFill/>
          <a:ln>
            <a:noFill/>
          </a:ln>
        </p:spPr>
        <p:style>
          <a:lnRef idx="0"/>
          <a:fillRef idx="0"/>
          <a:effectRef idx="0"/>
          <a:fontRef idx="minor"/>
        </p:style>
      </p:sp>
      <p:sp>
        <p:nvSpPr>
          <p:cNvPr id="168" name="CustomShape 2"/>
          <p:cNvSpPr/>
          <p:nvPr/>
        </p:nvSpPr>
        <p:spPr>
          <a:xfrm>
            <a:off x="504000" y="144000"/>
            <a:ext cx="9070920" cy="4470120"/>
          </a:xfrm>
          <a:prstGeom prst="rect">
            <a:avLst/>
          </a:prstGeom>
          <a:noFill/>
          <a:ln>
            <a:noFill/>
          </a:ln>
        </p:spPr>
        <p:style>
          <a:lnRef idx="0"/>
          <a:fillRef idx="0"/>
          <a:effectRef idx="0"/>
          <a:fontRef idx="minor"/>
        </p:style>
        <p:txBody>
          <a:bodyPr lIns="0" rIns="0" tIns="0" bIns="0">
            <a:normAutofit fontScale="37000"/>
          </a:bodyPr>
          <a:p>
            <a:pPr algn="just">
              <a:lnSpc>
                <a:spcPct val="100000"/>
              </a:lnSpc>
              <a:spcBef>
                <a:spcPts val="1417"/>
              </a:spcBef>
            </a:pPr>
            <a:r>
              <a:rPr b="0" i="1" lang="fr-FR" sz="3200" spc="-1" strike="noStrike">
                <a:solidFill>
                  <a:srgbClr val="000000"/>
                </a:solidFill>
                <a:latin typeface="Cambria"/>
                <a:ea typeface="Cambria"/>
              </a:rPr>
              <a:t>Das vom Kapitalismus beschworene Menschenbild ist eine sich selbst erfüllende Prophezeiung: Menschen, die zunehmend Konkurrenz und Egoismus erleben und in einer Gesellschaft und einer Wirtschaft aufwachsen, die genau diese Eigenschaften fordern und fördern, werden folgerichtig genau diese Eigenschaften zunehmend selbst an den Tag legen. Zum einen geben sie damit gleichzeitig ihren Mitmenschen und der nachkommenden Generation das berechtigte Gefühl, Egoismus und Konkurrenz nähmen zu. Genau diese Eigenschaften seien die Natur des Menschen. Zum anderen aber gibt jeder Mensch, der sich egoistisch, materialistisch und als Konkurrenzwesen verhält, eine negative Ansteckung weiter.</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CustomShape 1"/>
          <p:cNvSpPr/>
          <p:nvPr/>
        </p:nvSpPr>
        <p:spPr>
          <a:xfrm>
            <a:off x="504000" y="-504000"/>
            <a:ext cx="9070920" cy="729360"/>
          </a:xfrm>
          <a:prstGeom prst="rect">
            <a:avLst/>
          </a:prstGeom>
          <a:noFill/>
          <a:ln>
            <a:noFill/>
          </a:ln>
        </p:spPr>
        <p:style>
          <a:lnRef idx="0"/>
          <a:fillRef idx="0"/>
          <a:effectRef idx="0"/>
          <a:fontRef idx="minor"/>
        </p:style>
      </p:sp>
      <p:sp>
        <p:nvSpPr>
          <p:cNvPr id="170" name="CustomShape 2"/>
          <p:cNvSpPr/>
          <p:nvPr/>
        </p:nvSpPr>
        <p:spPr>
          <a:xfrm>
            <a:off x="504000" y="72000"/>
            <a:ext cx="9070920" cy="45421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Cambria"/>
                <a:ea typeface="Cambria"/>
              </a:rPr>
              <a:t>So deformiert die herrschende Wirtschaftsform den Menschen zu jenem Menschenbild, das angeblich seiner Natur entspricht. Doch in Wirklichkeit wird der Mensch pervertiert.</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Werner Bartens</a:t>
            </a:r>
            <a:endParaRPr b="0" lang="fr-FR" sz="4400" spc="-1" strike="noStrike">
              <a:latin typeface="Arial"/>
            </a:endParaRPr>
          </a:p>
        </p:txBody>
      </p:sp>
      <p:sp>
        <p:nvSpPr>
          <p:cNvPr id="172"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Das Herz profitiert unmittelbar von Nähe,</a:t>
            </a:r>
            <a:endParaRPr b="0" lang="fr-FR" sz="32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Einfühlung und Freundschaft.</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Gouverneurin von Louisiana</a:t>
            </a:r>
            <a:endParaRPr b="0" lang="fr-FR" sz="4400" spc="-1" strike="noStrike">
              <a:latin typeface="Arial"/>
            </a:endParaRPr>
          </a:p>
        </p:txBody>
      </p:sp>
      <p:sp>
        <p:nvSpPr>
          <p:cNvPr id="84"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WenQuanYi Micro Hei"/>
              </a:rPr>
              <a:t>Am meisten erzürnt mich, dass solche Katastrophen oft die schlechtesten Seiten der Menschen offenbaren.</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Empathie ist gesund</a:t>
            </a:r>
            <a:endParaRPr b="0" lang="fr-FR" sz="4400" spc="-1" strike="noStrike">
              <a:latin typeface="Arial"/>
            </a:endParaRPr>
          </a:p>
        </p:txBody>
      </p:sp>
      <p:sp>
        <p:nvSpPr>
          <p:cNvPr id="174"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Empathische Menschen haben ein besseres Immunsystem</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Empathie hat heilende Wirkung</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Gemeinschaft stärkt Gesundheit</a:t>
            </a:r>
            <a:endParaRPr b="0" lang="fr-FR" sz="4400" spc="-1" strike="noStrike">
              <a:latin typeface="Arial"/>
            </a:endParaRPr>
          </a:p>
        </p:txBody>
      </p:sp>
      <p:sp>
        <p:nvSpPr>
          <p:cNvPr id="176"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fontScale="42000"/>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 </a:t>
            </a:r>
            <a:r>
              <a:rPr b="0" lang="fr-FR" sz="3200" spc="-1" strike="noStrike">
                <a:solidFill>
                  <a:srgbClr val="000000"/>
                </a:solidFill>
                <a:latin typeface="Arial"/>
                <a:ea typeface="WenQuanYi Micro Hei"/>
              </a:rPr>
              <a:t>Gegenwart eines vertrauten Menschen verbessert Immunsystem</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WenQuanYi Micro Hei"/>
              </a:rPr>
              <a:t> </a:t>
            </a:r>
            <a:r>
              <a:rPr b="0" lang="fr-FR" sz="3200" spc="-1" strike="noStrike">
                <a:solidFill>
                  <a:srgbClr val="000000"/>
                </a:solidFill>
                <a:latin typeface="Arial"/>
                <a:ea typeface="WenQuanYi Micro Hei"/>
              </a:rPr>
              <a:t>Menschen, die sozial eingebunden leben, haben eine 50% geringere Wahrscheinlichkeit eines frühen Todes</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WenQuanYi Micro Hei"/>
              </a:rPr>
              <a:t> </a:t>
            </a:r>
            <a:r>
              <a:rPr b="0" lang="fr-FR" sz="3200" spc="-1" strike="noStrike">
                <a:solidFill>
                  <a:srgbClr val="000000"/>
                </a:solidFill>
                <a:latin typeface="Arial"/>
                <a:ea typeface="WenQuanYi Micro Hei"/>
              </a:rPr>
              <a:t>Familie und Freunde halbieren Sterberisiko in jedem Alter.</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WenQuanYi Micro Hei"/>
              </a:rPr>
              <a:t> </a:t>
            </a:r>
            <a:r>
              <a:rPr b="0" lang="fr-FR" sz="3200" spc="-1" strike="noStrike">
                <a:solidFill>
                  <a:srgbClr val="000000"/>
                </a:solidFill>
                <a:latin typeface="Arial"/>
                <a:ea typeface="WenQuanYi Micro Hei"/>
              </a:rPr>
              <a:t>Zufriedene und glückliche Menschen mit funktionierenden</a:t>
            </a:r>
            <a:endParaRPr b="0" lang="fr-FR" sz="3200" spc="-1" strike="noStrike">
              <a:latin typeface="Arial"/>
            </a:endParaRPr>
          </a:p>
          <a:p>
            <a:pPr algn="just">
              <a:lnSpc>
                <a:spcPct val="100000"/>
              </a:lnSpc>
              <a:spcBef>
                <a:spcPts val="1417"/>
              </a:spcBef>
            </a:pPr>
            <a:r>
              <a:rPr b="0" lang="fr-FR" sz="3200" spc="-1" strike="noStrike">
                <a:solidFill>
                  <a:srgbClr val="000000"/>
                </a:solidFill>
                <a:latin typeface="Arial"/>
                <a:ea typeface="WenQuanYi Micro Hei"/>
              </a:rPr>
              <a:t>sozialen Umfeld leben im Schnitt etwa 15% länger.</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Altruismus</a:t>
            </a:r>
            <a:endParaRPr b="0" lang="fr-FR" sz="4400" spc="-1" strike="noStrike">
              <a:latin typeface="Arial"/>
            </a:endParaRPr>
          </a:p>
        </p:txBody>
      </p:sp>
      <p:sp>
        <p:nvSpPr>
          <p:cNvPr id="178"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Großzügige Menschen sind glücklicher.</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Altruistische Menschen sind zufriedener.</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Intrinsische Motivation</a:t>
            </a:r>
            <a:endParaRPr b="0" lang="fr-FR" sz="4400" spc="-1" strike="noStrike">
              <a:latin typeface="Arial"/>
            </a:endParaRPr>
          </a:p>
        </p:txBody>
      </p:sp>
      <p:sp>
        <p:nvSpPr>
          <p:cNvPr id="180"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Intrinsisch motivierte Menschen berichten im Vergleich zu materialistisch motivierten Menschen von mehr Glück, mehr psychologischer Gesundheit, besseren zwischenmenschlichen Beziehungen.</a:t>
            </a:r>
            <a:endParaRPr b="0" lang="fr-FR" sz="3200" spc="-1" strike="noStrike">
              <a:latin typeface="Arial"/>
            </a:endParaRPr>
          </a:p>
          <a:p>
            <a:pPr algn="just">
              <a:lnSpc>
                <a:spcPct val="100000"/>
              </a:lnSpc>
              <a:spcBef>
                <a:spcPts val="1417"/>
              </a:spcBef>
            </a:pP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just">
              <a:lnSpc>
                <a:spcPct val="100000"/>
              </a:lnSpc>
            </a:pPr>
            <a:r>
              <a:rPr b="0" lang="fr-FR" sz="4400" spc="-1" strike="noStrike">
                <a:solidFill>
                  <a:srgbClr val="000000"/>
                </a:solidFill>
                <a:latin typeface="Arial"/>
                <a:ea typeface="WenQuanYi Micro Hei"/>
              </a:rPr>
              <a:t>Michael Linden (Charité Berlin)</a:t>
            </a:r>
            <a:endParaRPr b="0" lang="fr-FR" sz="4400" spc="-1" strike="noStrike">
              <a:latin typeface="Arial"/>
            </a:endParaRPr>
          </a:p>
        </p:txBody>
      </p:sp>
      <p:sp>
        <p:nvSpPr>
          <p:cNvPr id="182"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r>
              <a:rPr b="0" i="1" lang="fr-FR" sz="3200" spc="-1" strike="noStrike">
                <a:solidFill>
                  <a:srgbClr val="000000"/>
                </a:solidFill>
                <a:latin typeface="Arial"/>
                <a:ea typeface="DejaVu Sans"/>
              </a:rPr>
              <a:t>Ob ein Erwachsener nach einem traumatischen Erlebnis wie einem gewalttätigen Angriff oder einem Autounfall psychisch erkrankt, hängt beispielsweise weniger davon ab, wie schlimm die Erfahrung war, sondern wie gut der Betroffene danach durch sein soziales Umfeld aufgefangen wird.</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Meta-Studie von 1989 (369 Studien)</a:t>
            </a:r>
            <a:endParaRPr b="0" lang="fr-FR" sz="4400" spc="-1" strike="noStrike">
              <a:latin typeface="Arial"/>
            </a:endParaRPr>
          </a:p>
        </p:txBody>
      </p:sp>
      <p:sp>
        <p:nvSpPr>
          <p:cNvPr id="184"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WenQuanYi Micro Hei"/>
              </a:rPr>
              <a:t>87 % führt Kooperation bei Schülern und Studenten zu besseren Ergebnissen.</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Christian Felber</a:t>
            </a:r>
            <a:endParaRPr b="0" lang="fr-FR" sz="4400" spc="-1" strike="noStrike">
              <a:latin typeface="Arial"/>
            </a:endParaRPr>
          </a:p>
        </p:txBody>
      </p:sp>
      <p:sp>
        <p:nvSpPr>
          <p:cNvPr id="186"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Die besten Leistungen kommen nicht zustande, weil es eine KonkurrentIn gibt, sondern weil Menschen von einer Sache fasziniert, energetisiert und erfüllt sind, sich ihr hinzugeben und in ihr ganz aufzugehen. Den Wettbewerb braucht es nicht.</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504000" y="226080"/>
            <a:ext cx="9070920" cy="945720"/>
          </a:xfrm>
          <a:prstGeom prst="rect">
            <a:avLst/>
          </a:prstGeom>
          <a:noFill/>
          <a:ln>
            <a:noFill/>
          </a:ln>
        </p:spPr>
        <p:style>
          <a:lnRef idx="0"/>
          <a:fillRef idx="0"/>
          <a:effectRef idx="0"/>
          <a:fontRef idx="minor"/>
        </p:style>
      </p:sp>
      <p:sp>
        <p:nvSpPr>
          <p:cNvPr id="188"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Cambria"/>
                <a:ea typeface="Cambria"/>
              </a:rPr>
              <a:t>Es ist erstaunlich: Der Mensch täuscht sich offenbar über etwas so Fundamentales wie seine eigene Natur. Wir erzählen uns täglich eine falsche Geschichte über niemand anderes als uns selbst! </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504000" y="226080"/>
            <a:ext cx="9070920" cy="945720"/>
          </a:xfrm>
          <a:prstGeom prst="rect">
            <a:avLst/>
          </a:prstGeom>
          <a:noFill/>
          <a:ln>
            <a:noFill/>
          </a:ln>
        </p:spPr>
        <p:style>
          <a:lnRef idx="0"/>
          <a:fillRef idx="0"/>
          <a:effectRef idx="0"/>
          <a:fontRef idx="minor"/>
        </p:style>
      </p:sp>
      <p:sp>
        <p:nvSpPr>
          <p:cNvPr id="190"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fontScale="25000"/>
          </a:bodyPr>
          <a:p>
            <a:pPr algn="just">
              <a:lnSpc>
                <a:spcPct val="100000"/>
              </a:lnSpc>
              <a:spcBef>
                <a:spcPts val="1417"/>
              </a:spcBef>
            </a:pPr>
            <a:r>
              <a:rPr b="0" i="1" lang="fr-FR" sz="3200" spc="-1" strike="noStrike">
                <a:solidFill>
                  <a:srgbClr val="000000"/>
                </a:solidFill>
                <a:latin typeface="Cambria"/>
                <a:ea typeface="Cambria"/>
              </a:rPr>
              <a:t>Wir wissen, wie gefährlich eine solche Geschichte sein kann und wie groß die zerstörerische Kraft ist, die einer sich selbst erfüllenden Prophezeiung innewohnt. Die Annahme, der Mensch sei von Natur aus egoistisch, ruft schnell präventiv egoistisches Verhalten hervor, das sich gar wechselseitig verstärken kann. In einem System mit konkurrenzbetonten Werten verhalten sich Menschen entsprechend und festigen das System. Wenn hingegen der Glaube vorherrscht, die anderen Menschen kooperieren, dann ist die Kooperationsbereitschaft jedes Einzelnen hoch. Und erklärt man einem Menschen, er sei altruistisch, steigert das nachweisbar auch sein altruistisches Verhalten. </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CustomShape 1"/>
          <p:cNvSpPr/>
          <p:nvPr/>
        </p:nvSpPr>
        <p:spPr>
          <a:xfrm>
            <a:off x="504000" y="226080"/>
            <a:ext cx="9070920" cy="945720"/>
          </a:xfrm>
          <a:prstGeom prst="rect">
            <a:avLst/>
          </a:prstGeom>
          <a:noFill/>
          <a:ln>
            <a:noFill/>
          </a:ln>
        </p:spPr>
        <p:style>
          <a:lnRef idx="0"/>
          <a:fillRef idx="0"/>
          <a:effectRef idx="0"/>
          <a:fontRef idx="minor"/>
        </p:style>
      </p:sp>
      <p:sp>
        <p:nvSpPr>
          <p:cNvPr id="192"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fontScale="43000"/>
          </a:bodyPr>
          <a:p>
            <a:pPr algn="just">
              <a:lnSpc>
                <a:spcPct val="100000"/>
              </a:lnSpc>
              <a:spcBef>
                <a:spcPts val="1417"/>
              </a:spcBef>
            </a:pPr>
            <a:r>
              <a:rPr b="0" i="1" lang="fr-FR" sz="3200" spc="-1" strike="noStrike">
                <a:solidFill>
                  <a:srgbClr val="000000"/>
                </a:solidFill>
                <a:latin typeface="Cambria"/>
                <a:ea typeface="Cambria"/>
              </a:rPr>
              <a:t>Wir stehen heute vor der Wahl: Entweder gestehen wir offen ein, dass wir das Wirtschaftssystem nicht ändern können. Dann sollten wir aber endlich so ehrlich sein und zugeben, dass dieses fundamental der Natur des Menschen widerspricht und diese zersetzt. Oder wir beginnen endlich, die Wirtschaft dergestalt umzubauen, dass sie der Natur des Menschen entspricht und sich der Mensch nicht mehr pervertieren muss, um sich der Natur der Wirtschaft anzupassen.</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Christian Keysers</a:t>
            </a:r>
            <a:endParaRPr b="0" lang="fr-FR" sz="4400" spc="-1" strike="noStrike">
              <a:latin typeface="Arial"/>
            </a:endParaRPr>
          </a:p>
        </p:txBody>
      </p:sp>
      <p:sp>
        <p:nvSpPr>
          <p:cNvPr id="86"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WenQuanYi Micro Hei"/>
              </a:rPr>
              <a:t>Empathie ist in der Architektur unseres Gehirns tief verankert.</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Meinhard Miegel</a:t>
            </a:r>
            <a:endParaRPr b="0" lang="fr-FR" sz="4400" spc="-1" strike="noStrike">
              <a:latin typeface="Arial"/>
            </a:endParaRPr>
          </a:p>
        </p:txBody>
      </p:sp>
      <p:sp>
        <p:nvSpPr>
          <p:cNvPr id="194"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fontScale="53000"/>
          </a:bodyPr>
          <a:p>
            <a:pPr algn="just">
              <a:lnSpc>
                <a:spcPct val="100000"/>
              </a:lnSpc>
              <a:spcBef>
                <a:spcPts val="1417"/>
              </a:spcBef>
            </a:pPr>
            <a:r>
              <a:rPr b="0" i="1" lang="fr-FR" sz="3200" spc="-1" strike="noStrike">
                <a:solidFill>
                  <a:srgbClr val="000000"/>
                </a:solidFill>
                <a:latin typeface="Arial"/>
                <a:ea typeface="DejaVu Sans"/>
              </a:rPr>
              <a:t>Stell dir vor, es ist Kapitalismus, aber keiner lebt nach seinen Maximen. Das wäre sein Ende. Ein wirklichkeitsferner Traum? </a:t>
            </a:r>
            <a:endParaRPr b="0" lang="fr-FR" sz="32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Vielleicht. </a:t>
            </a:r>
            <a:endParaRPr b="0" lang="fr-FR" sz="32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Aber wenn es nicht gelingt, die tief verinnerlichten ›kapitalistischen‹ Denk-, Gefühls- und Handlungsmuster zu überwinden, können die Menschen noch so viel am System herumschrauben – sie werden keines ihrer Probleme lösen.</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Social Brain</a:t>
            </a:r>
            <a:endParaRPr b="0" lang="fr-FR" sz="4400" spc="-1" strike="noStrike">
              <a:latin typeface="Arial"/>
            </a:endParaRPr>
          </a:p>
        </p:txBody>
      </p:sp>
      <p:sp>
        <p:nvSpPr>
          <p:cNvPr id="88"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Spiegelneuronen</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Belohnungszentrum</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Oxytocin</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Christian Keysers</a:t>
            </a:r>
            <a:endParaRPr b="0" lang="fr-FR" sz="4400" spc="-1" strike="noStrike">
              <a:latin typeface="Arial"/>
            </a:endParaRPr>
          </a:p>
        </p:txBody>
      </p:sp>
      <p:sp>
        <p:nvSpPr>
          <p:cNvPr id="90"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endParaRPr b="0" lang="fr-FR" sz="1800" spc="-1" strike="noStrike">
              <a:latin typeface="Arial"/>
            </a:endParaRPr>
          </a:p>
          <a:p>
            <a:pPr algn="just">
              <a:lnSpc>
                <a:spcPct val="100000"/>
              </a:lnSpc>
              <a:spcBef>
                <a:spcPts val="1417"/>
              </a:spcBef>
            </a:pPr>
            <a:r>
              <a:rPr b="0" i="1" lang="fr-FR" sz="3200" spc="-1" strike="noStrike">
                <a:solidFill>
                  <a:srgbClr val="000000"/>
                </a:solidFill>
                <a:latin typeface="Arial"/>
                <a:ea typeface="DejaVu Sans"/>
              </a:rPr>
              <a:t>Die Entdeckung der Spiegelneuronen machte mir klar, dass unsere Gehirne tatsächlich auf geradezu magische Weise miteinander verbunden sind.</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r-FR" sz="4400" spc="-1" strike="noStrike">
                <a:solidFill>
                  <a:srgbClr val="000000"/>
                </a:solidFill>
                <a:latin typeface="Arial"/>
                <a:ea typeface="DejaVu Sans"/>
              </a:rPr>
              <a:t>Aktivierung des Belohungszentrums</a:t>
            </a:r>
            <a:endParaRPr b="0" lang="fr-FR" sz="4400" spc="-1" strike="noStrike">
              <a:latin typeface="Arial"/>
            </a:endParaRPr>
          </a:p>
        </p:txBody>
      </p:sp>
      <p:sp>
        <p:nvSpPr>
          <p:cNvPr id="92"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ormAutofit fontScale="91000"/>
          </a:bodyPr>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Geldspende, Beobachtung einer Spende</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Kooperation (wenn wir kooperieren / wenn andere mit uns kooperien)</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Nicht bei : Konkurrenz</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Fairness (eigene und erlebte)</a:t>
            </a:r>
            <a:endParaRPr b="0" lang="fr-FR" sz="3200" spc="-1" strike="noStrike">
              <a:latin typeface="Arial"/>
            </a:endParaRPr>
          </a:p>
          <a:p>
            <a:pPr marL="432000" indent="-323280">
              <a:lnSpc>
                <a:spcPct val="100000"/>
              </a:lnSpc>
              <a:spcBef>
                <a:spcPts val="1417"/>
              </a:spcBef>
              <a:buClr>
                <a:srgbClr val="000000"/>
              </a:buClr>
              <a:buSzPct val="45000"/>
              <a:buFont typeface="Wingdings" charset="2"/>
              <a:buChar char=""/>
            </a:pPr>
            <a:r>
              <a:rPr b="0" lang="fr-FR" sz="3200" spc="-1" strike="noStrike">
                <a:solidFill>
                  <a:srgbClr val="000000"/>
                </a:solidFill>
                <a:latin typeface="Arial"/>
                <a:ea typeface="DejaVu Sans"/>
              </a:rPr>
              <a:t>Mitgefühl</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1190</TotalTime>
  <Application>LibreOffice/6.2.8.2$Linux_X86_64 LibreOffice_project/20$Build-2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2019-11-21T18:08:59Z</dcterms:created>
  <dc:creator/>
  <dc:description/>
  <dc:language>de-DE</dc:language>
  <cp:lastModifiedBy/>
  <dcterms:modified xsi:type="dcterms:W3CDTF">2019-12-06T01:21:25Z</dcterms:modified>
  <cp:revision>63</cp:revision>
  <dc:subject/>
  <dc:title/>
</cp:coreProperties>
</file>